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4"/>
    <p:sldMasterId id="2147483751" r:id="rId5"/>
    <p:sldMasterId id="2147483648" r:id="rId6"/>
    <p:sldMasterId id="2147483764" r:id="rId7"/>
    <p:sldMasterId id="2147483776" r:id="rId8"/>
    <p:sldMasterId id="2147483786" r:id="rId9"/>
    <p:sldMasterId id="2147483800" r:id="rId10"/>
  </p:sldMasterIdLst>
  <p:notesMasterIdLst>
    <p:notesMasterId r:id="rId40"/>
  </p:notesMasterIdLst>
  <p:handoutMasterIdLst>
    <p:handoutMasterId r:id="rId41"/>
  </p:handoutMasterIdLst>
  <p:sldIdLst>
    <p:sldId id="288" r:id="rId11"/>
    <p:sldId id="308" r:id="rId12"/>
    <p:sldId id="1567" r:id="rId13"/>
    <p:sldId id="1566" r:id="rId14"/>
    <p:sldId id="307" r:id="rId15"/>
    <p:sldId id="410" r:id="rId16"/>
    <p:sldId id="1572" r:id="rId17"/>
    <p:sldId id="425" r:id="rId18"/>
    <p:sldId id="313" r:id="rId19"/>
    <p:sldId id="411" r:id="rId20"/>
    <p:sldId id="341" r:id="rId21"/>
    <p:sldId id="413" r:id="rId22"/>
    <p:sldId id="376" r:id="rId23"/>
    <p:sldId id="377" r:id="rId24"/>
    <p:sldId id="312" r:id="rId25"/>
    <p:sldId id="316" r:id="rId26"/>
    <p:sldId id="535" r:id="rId27"/>
    <p:sldId id="342" r:id="rId28"/>
    <p:sldId id="438" r:id="rId29"/>
    <p:sldId id="525" r:id="rId30"/>
    <p:sldId id="526" r:id="rId31"/>
    <p:sldId id="320" r:id="rId32"/>
    <p:sldId id="329" r:id="rId33"/>
    <p:sldId id="330" r:id="rId34"/>
    <p:sldId id="359" r:id="rId35"/>
    <p:sldId id="327" r:id="rId36"/>
    <p:sldId id="334" r:id="rId37"/>
    <p:sldId id="973" r:id="rId38"/>
    <p:sldId id="389" r:id="rId39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800080"/>
    <a:srgbClr val="660066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689" autoAdjust="0"/>
  </p:normalViewPr>
  <p:slideViewPr>
    <p:cSldViewPr snapToGrid="0">
      <p:cViewPr varScale="1">
        <p:scale>
          <a:sx n="47" d="100"/>
          <a:sy n="47" d="100"/>
        </p:scale>
        <p:origin x="1840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microsoft.com/office/2016/11/relationships/changesInfo" Target="changesInfos/changesInfo1.xml"/><Relationship Id="rId20" Type="http://schemas.openxmlformats.org/officeDocument/2006/relationships/slide" Target="slides/slide10.xml"/><Relationship Id="rId41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 GAME (Staff)" userId="a3dc9850-bdb9-4cf0-bfdf-f15bc0fc1a90" providerId="ADAL" clId="{C2BC2169-06D4-4637-8D50-F6201E038783}"/>
    <pc:docChg chg="delSld modSld">
      <pc:chgData name="Chris GAME (Staff)" userId="a3dc9850-bdb9-4cf0-bfdf-f15bc0fc1a90" providerId="ADAL" clId="{C2BC2169-06D4-4637-8D50-F6201E038783}" dt="2026-01-16T09:46:21.534" v="12" actId="20577"/>
      <pc:docMkLst>
        <pc:docMk/>
      </pc:docMkLst>
      <pc:sldChg chg="modSp mod">
        <pc:chgData name="Chris GAME (Staff)" userId="a3dc9850-bdb9-4cf0-bfdf-f15bc0fc1a90" providerId="ADAL" clId="{C2BC2169-06D4-4637-8D50-F6201E038783}" dt="2026-01-16T09:46:21.534" v="12" actId="20577"/>
        <pc:sldMkLst>
          <pc:docMk/>
          <pc:sldMk cId="1475510674" sldId="288"/>
        </pc:sldMkLst>
        <pc:spChg chg="mod">
          <ac:chgData name="Chris GAME (Staff)" userId="a3dc9850-bdb9-4cf0-bfdf-f15bc0fc1a90" providerId="ADAL" clId="{C2BC2169-06D4-4637-8D50-F6201E038783}" dt="2026-01-16T09:46:21.534" v="12" actId="20577"/>
          <ac:spMkLst>
            <pc:docMk/>
            <pc:sldMk cId="1475510674" sldId="288"/>
            <ac:spMk id="2" creationId="{00000000-0000-0000-0000-000000000000}"/>
          </ac:spMkLst>
        </pc:spChg>
      </pc:sldChg>
      <pc:sldChg chg="modNotesTx">
        <pc:chgData name="Chris GAME (Staff)" userId="a3dc9850-bdb9-4cf0-bfdf-f15bc0fc1a90" providerId="ADAL" clId="{C2BC2169-06D4-4637-8D50-F6201E038783}" dt="2026-01-16T09:45:20.621" v="2" actId="20577"/>
        <pc:sldMkLst>
          <pc:docMk/>
          <pc:sldMk cId="0" sldId="307"/>
        </pc:sldMkLst>
      </pc:sldChg>
      <pc:sldChg chg="modNotesTx">
        <pc:chgData name="Chris GAME (Staff)" userId="a3dc9850-bdb9-4cf0-bfdf-f15bc0fc1a90" providerId="ADAL" clId="{C2BC2169-06D4-4637-8D50-F6201E038783}" dt="2026-01-16T09:45:43.057" v="4" actId="20577"/>
        <pc:sldMkLst>
          <pc:docMk/>
          <pc:sldMk cId="2859259814" sldId="342"/>
        </pc:sldMkLst>
      </pc:sldChg>
      <pc:sldChg chg="modNotesTx">
        <pc:chgData name="Chris GAME (Staff)" userId="a3dc9850-bdb9-4cf0-bfdf-f15bc0fc1a90" providerId="ADAL" clId="{C2BC2169-06D4-4637-8D50-F6201E038783}" dt="2026-01-16T09:45:45.662" v="5" actId="20577"/>
        <pc:sldMkLst>
          <pc:docMk/>
          <pc:sldMk cId="248385209" sldId="438"/>
        </pc:sldMkLst>
      </pc:sldChg>
      <pc:sldChg chg="modNotesTx">
        <pc:chgData name="Chris GAME (Staff)" userId="a3dc9850-bdb9-4cf0-bfdf-f15bc0fc1a90" providerId="ADAL" clId="{C2BC2169-06D4-4637-8D50-F6201E038783}" dt="2026-01-16T09:45:59.999" v="6" actId="20577"/>
        <pc:sldMkLst>
          <pc:docMk/>
          <pc:sldMk cId="4259109365" sldId="973"/>
        </pc:sldMkLst>
      </pc:sldChg>
      <pc:sldChg chg="del">
        <pc:chgData name="Chris GAME (Staff)" userId="a3dc9850-bdb9-4cf0-bfdf-f15bc0fc1a90" providerId="ADAL" clId="{C2BC2169-06D4-4637-8D50-F6201E038783}" dt="2026-01-16T09:45:07.959" v="1" actId="47"/>
        <pc:sldMkLst>
          <pc:docMk/>
          <pc:sldMk cId="2342542051" sldId="1571"/>
        </pc:sldMkLst>
      </pc:sldChg>
      <pc:sldChg chg="modNotesTx">
        <pc:chgData name="Chris GAME (Staff)" userId="a3dc9850-bdb9-4cf0-bfdf-f15bc0fc1a90" providerId="ADAL" clId="{C2BC2169-06D4-4637-8D50-F6201E038783}" dt="2026-01-16T09:45:24.446" v="3" actId="20577"/>
        <pc:sldMkLst>
          <pc:docMk/>
          <pc:sldMk cId="1693437219" sldId="1572"/>
        </pc:sldMkLst>
      </pc:sldChg>
      <pc:sldChg chg="del">
        <pc:chgData name="Chris GAME (Staff)" userId="a3dc9850-bdb9-4cf0-bfdf-f15bc0fc1a90" providerId="ADAL" clId="{C2BC2169-06D4-4637-8D50-F6201E038783}" dt="2026-01-16T09:45:05.954" v="0" actId="47"/>
        <pc:sldMkLst>
          <pc:docMk/>
          <pc:sldMk cId="798156741" sldId="1573"/>
        </pc:sldMkLst>
      </pc:sldChg>
      <pc:sldChg chg="del">
        <pc:chgData name="Chris GAME (Staff)" userId="a3dc9850-bdb9-4cf0-bfdf-f15bc0fc1a90" providerId="ADAL" clId="{C2BC2169-06D4-4637-8D50-F6201E038783}" dt="2026-01-16T09:46:02.134" v="7" actId="47"/>
        <pc:sldMkLst>
          <pc:docMk/>
          <pc:sldMk cId="2854041694" sldId="157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8055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A632E3BB-B50C-4E6F-811C-DA2348B6969F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60" cy="498054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60" cy="498054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597C0DF5-B446-440C-A28D-B06C5BFAC5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264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60" cy="497679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32" y="1"/>
            <a:ext cx="2945660" cy="497679"/>
          </a:xfrm>
          <a:prstGeom prst="rect">
            <a:avLst/>
          </a:prstGeom>
        </p:spPr>
        <p:txBody>
          <a:bodyPr vert="horz" lIns="91275" tIns="45638" rIns="91275" bIns="45638" rtlCol="0"/>
          <a:lstStyle>
            <a:lvl1pPr algn="r">
              <a:defRPr sz="1200"/>
            </a:lvl1pPr>
          </a:lstStyle>
          <a:p>
            <a:fld id="{98A08D90-0A6F-4896-B579-F1DB2737772E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5" tIns="45638" rIns="91275" bIns="456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086"/>
            <a:ext cx="5438140" cy="3908524"/>
          </a:xfrm>
          <a:prstGeom prst="rect">
            <a:avLst/>
          </a:prstGeom>
        </p:spPr>
        <p:txBody>
          <a:bodyPr vert="horz" lIns="91275" tIns="45638" rIns="91275" bIns="456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959"/>
            <a:ext cx="2945660" cy="497679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32" y="9428959"/>
            <a:ext cx="2945660" cy="497679"/>
          </a:xfrm>
          <a:prstGeom prst="rect">
            <a:avLst/>
          </a:prstGeom>
        </p:spPr>
        <p:txBody>
          <a:bodyPr vert="horz" lIns="91275" tIns="45638" rIns="91275" bIns="45638" rtlCol="0" anchor="b"/>
          <a:lstStyle>
            <a:lvl1pPr algn="r">
              <a:defRPr sz="1200"/>
            </a:lvl1pPr>
          </a:lstStyle>
          <a:p>
            <a:fld id="{A8958096-2218-4B66-A5C1-D1702D5A8C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58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B1D9FA-22CB-45DA-86C4-12AF7BE10BF3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02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78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97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77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41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15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233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946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126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863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038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89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373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340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5500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929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CA982-93E7-89D2-EFFF-2BE10359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436668-CC7B-8C21-48D0-77EB22B808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CFB55C-0E8A-CF39-F26B-FCB6F23582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CB8E2-1756-8575-023F-19653FFAC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855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886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8816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0239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162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6817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744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51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346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2576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9240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4380F0-EAD8-4D4F-97EA-59750DE5D785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440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58096-2218-4B66-A5C1-D1702D5A8C8D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577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73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49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821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486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8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24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5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47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16/01/2026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162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366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149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251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666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533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66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324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676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727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9987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739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FD645-9C49-48C7-A9A7-58F5CCDFE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2823E2-43C4-4389-B082-2C7E9E0269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DA0E9-78AB-4195-B039-D10FD1070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69180-7658-4C22-9388-8F3F29B5A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98AF3-1F6F-4290-8790-7F1B7781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210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FED9A-2BE2-48D6-A478-CC2EE6D8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E1D2E-946A-4241-902E-319928091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1D216-6EEF-457E-8EDF-049F93552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7FA2B-90B2-4709-8741-96FD20F73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DCF41-FB1F-427A-874F-2D730E25B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1863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9B529-7900-4A6C-9D4F-7436B056B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76AEF-8DF2-4E01-B229-0808E8F3B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FEB4A-8B31-4C37-9938-62B0F4828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2F02F-358C-4802-A879-E17576E2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6DD7F-8ABA-4E4F-B2C3-A057AFCD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497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8601-BC55-4999-ABFA-792C2E6A4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4D8EB-65A2-4D3E-A0F8-3D06D3B3C5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27C2A5-4630-4877-904D-F4B532F33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77BB72-5CCE-496B-98C5-91D98E700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BCE633-72DF-440D-A72B-77542290B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8F52C-3270-443F-9C00-900A3963A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3450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280FD-2A36-4974-99AB-5B2083DB5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CA4D59-0480-4AF2-A5D0-9C60F27C7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92A64-413F-45A9-95B1-5AF7478B57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A0B688-7799-4B66-87BF-C9FA1A2571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089299-DE4F-48EF-88D9-2F5E19EA07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983E69-7151-43FB-B791-E684AA814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70FF22-AE75-4AAE-B9B0-B7AA7BF5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B5DAC6-AC18-4F67-9820-AEEEDB5BB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9264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A876-5AD4-4A55-977D-34879C14F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F30834-9AAB-4BCE-A25E-7FAC46BB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75C78F-4D5E-4036-9BA5-93AF05AFD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5F8467-445C-42FF-933C-74F5AB6C7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038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4F77FD-E32B-4EBE-B6E2-3509FC631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6CE76C-4B18-4BC7-ADC8-7FC9D76C8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98D57-EA88-414E-851A-AEB85A7DB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274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48BC4-188F-4DCE-AA35-AE581BED9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C3C70-24F3-4B84-8238-D0AD1F536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C3A90-B836-425E-A8AF-D8A67E7BF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8E779-86CB-49F7-B9BA-D0FE21629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83D01F-4A1F-4B36-B4C8-4263FB6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8FE14-711C-450D-931F-6C5ABBA67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733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BF599-972C-4FC2-889C-23519F703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321068-8209-4DC5-9272-476A5E8E9A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5F4BCA-7A75-42B8-A927-629BD66EB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93B45-DAFD-49CA-AEEA-FF46E6580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264B4D-756B-4659-8BC3-D15AE2DAB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778CD-A405-4336-9197-FD8AB5436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164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2C13B-C9D3-4BED-A540-B39E3E22E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CD044D-22CE-4944-8CCE-612169E22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EF9EC-7901-4D8B-B126-2BECD6C57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E0115-8163-4E11-B8BB-A70561FA8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23E39-9304-474D-9F3E-9C45A7A54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9053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217455-F18A-4BEE-BF08-06C6F187AD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919FA-0AFB-4AD5-976E-140A68C46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C9DD7-3B15-4F2E-AA01-CB14DF18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81947-6808-4E77-9085-67FA5543A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0EC839-E94A-4E00-B4C2-8E9B0D113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08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FD645-9C49-48C7-A9A7-58F5CCDFE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2823E2-43C4-4389-B082-2C7E9E0269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DA0E9-78AB-4195-B039-D10FD1070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69180-7658-4C22-9388-8F3F29B5A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98AF3-1F6F-4290-8790-7F1B7781B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210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FED9A-2BE2-48D6-A478-CC2EE6D84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E1D2E-946A-4241-902E-3199280917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1D216-6EEF-457E-8EDF-049F93552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7FA2B-90B2-4709-8741-96FD20F73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DCF41-FB1F-427A-874F-2D730E25B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1863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9B529-7900-4A6C-9D4F-7436B056B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76AEF-8DF2-4E01-B229-0808E8F3B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FEB4A-8B31-4C37-9938-62B0F4828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2F02F-358C-4802-A879-E17576E28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6DD7F-8ABA-4E4F-B2C3-A057AFCD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497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8601-BC55-4999-ABFA-792C2E6A4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4D8EB-65A2-4D3E-A0F8-3D06D3B3C5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27C2A5-4630-4877-904D-F4B532F33F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77BB72-5CCE-496B-98C5-91D98E700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BCE633-72DF-440D-A72B-77542290B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8F52C-3270-443F-9C00-900A3963A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3450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280FD-2A36-4974-99AB-5B2083DB5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CA4D59-0480-4AF2-A5D0-9C60F27C7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92A64-413F-45A9-95B1-5AF7478B57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A0B688-7799-4B66-87BF-C9FA1A2571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089299-DE4F-48EF-88D9-2F5E19EA07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983E69-7151-43FB-B791-E684AA814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70FF22-AE75-4AAE-B9B0-B7AA7BF5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B5DAC6-AC18-4F67-9820-AEEEDB5BB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9264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A876-5AD4-4A55-977D-34879C14F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F30834-9AAB-4BCE-A25E-7FAC46BB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75C78F-4D5E-4036-9BA5-93AF05AFD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5F8467-445C-42FF-933C-74F5AB6C7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038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4F77FD-E32B-4EBE-B6E2-3509FC631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6CE76C-4B18-4BC7-ADC8-7FC9D76C8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98D57-EA88-414E-851A-AEB85A7DB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27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48BC4-188F-4DCE-AA35-AE581BED9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C3C70-24F3-4B84-8238-D0AD1F536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DC3A90-B836-425E-A8AF-D8A67E7BF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8E779-86CB-49F7-B9BA-D0FE21629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83D01F-4A1F-4B36-B4C8-4263FB6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8FE14-711C-450D-931F-6C5ABBA67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733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BF599-972C-4FC2-889C-23519F703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321068-8209-4DC5-9272-476A5E8E9A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5F4BCA-7A75-42B8-A927-629BD66EBB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93B45-DAFD-49CA-AEEA-FF46E6580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264B4D-756B-4659-8BC3-D15AE2DAB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0778CD-A405-4336-9197-FD8AB5436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164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2C13B-C9D3-4BED-A540-B39E3E22E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CD044D-22CE-4944-8CCE-612169E228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EF9EC-7901-4D8B-B126-2BECD6C57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E0115-8163-4E11-B8BB-A70561FA8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23E39-9304-474D-9F3E-9C45A7A54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9053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217455-F18A-4BEE-BF08-06C6F187AD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919FA-0AFB-4AD5-976E-140A68C467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C9DD7-3B15-4F2E-AA01-CB14DF18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81947-6808-4E77-9085-67FA5543A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0EC839-E94A-4E00-B4C2-8E9B0D113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08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1827" y="2244830"/>
            <a:ext cx="6700347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51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1826" y="4682063"/>
            <a:ext cx="6702635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350" spc="6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341256"/>
            <a:ext cx="1165860" cy="485546"/>
          </a:xfrm>
        </p:spPr>
        <p:txBody>
          <a:bodyPr/>
          <a:lstStyle>
            <a:lvl1pPr algn="ctr">
              <a:defRPr sz="975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1/16/2026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221826" y="3082834"/>
            <a:ext cx="1766303" cy="2323174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177408"/>
            <a:ext cx="1466985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27432AB-EEA8-45F2-A0A5-18F60CD198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1116877" y="2495289"/>
            <a:ext cx="2176670" cy="290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703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5832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980902" y="1267730"/>
            <a:ext cx="7182197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1" y="1411615"/>
            <a:ext cx="69723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1267730"/>
            <a:ext cx="144018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1867" y="2275166"/>
            <a:ext cx="6700266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51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3937635" y="1267730"/>
            <a:ext cx="126873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1867" y="4682062"/>
            <a:ext cx="670483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1975247" algn="l"/>
              </a:tabLst>
              <a:defRPr sz="135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89070" y="1344503"/>
            <a:ext cx="1165860" cy="498781"/>
          </a:xfrm>
        </p:spPr>
        <p:txBody>
          <a:bodyPr/>
          <a:lstStyle>
            <a:lvl1pPr algn="ctr">
              <a:defRPr lang="en-US" sz="975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21868" y="5177408"/>
            <a:ext cx="4245101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9" y="5177408"/>
            <a:ext cx="1468754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8490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2103120"/>
            <a:ext cx="349758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6320" y="2103120"/>
            <a:ext cx="3497580" cy="374904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38298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2074334"/>
            <a:ext cx="349758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425" b="1" i="0">
                <a:solidFill>
                  <a:schemeClr val="tx1"/>
                </a:solidFill>
                <a:latin typeface="+mn-lt"/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792473"/>
            <a:ext cx="3497580" cy="3163825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4034" y="2074334"/>
            <a:ext cx="349758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425" b="1">
                <a:solidFill>
                  <a:schemeClr val="tx1"/>
                </a:solidFill>
              </a:defRPr>
            </a:lvl1pPr>
            <a:lvl2pPr marL="342900" indent="0">
              <a:buNone/>
              <a:defRPr sz="135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4034" y="2792472"/>
            <a:ext cx="3497580" cy="3164509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0909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4628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40754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3651" y="607392"/>
            <a:ext cx="2371472" cy="164592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609600"/>
            <a:ext cx="5143500" cy="5334000"/>
          </a:xfrm>
        </p:spPr>
        <p:txBody>
          <a:bodyPr/>
          <a:lstStyle>
            <a:lvl1pPr>
              <a:defRPr sz="1425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3651" y="2336800"/>
            <a:ext cx="2371472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4191000" y="6035040"/>
            <a:ext cx="146685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1/16/2026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514351" y="6035040"/>
            <a:ext cx="3438525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7547" y="6035040"/>
            <a:ext cx="917576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492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6089903" y="237744"/>
            <a:ext cx="2869947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50" y="237744"/>
            <a:ext cx="577215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246753" y="6035040"/>
            <a:ext cx="1553972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9486" y="6035040"/>
            <a:ext cx="3441002" cy="365760"/>
          </a:xfrm>
        </p:spPr>
        <p:txBody>
          <a:bodyPr/>
          <a:lstStyle>
            <a:lvl1pPr marL="0" algn="r" defTabSz="685800" rtl="0" eaLnBrk="1" latinLnBrk="0" hangingPunct="1">
              <a:defRPr lang="en-US" sz="75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035040"/>
            <a:ext cx="918972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6190995" y="374904"/>
            <a:ext cx="2667762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7937" y="603504"/>
            <a:ext cx="2358581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24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7937" y="2386584"/>
            <a:ext cx="2358581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79188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802299"/>
            <a:ext cx="6477805" cy="2541431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3531205"/>
            <a:ext cx="6477804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329308"/>
            <a:ext cx="3730436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798973"/>
            <a:ext cx="608264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352854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761970C-F2CC-4C76-85E0-FE2B5B93F23A}"/>
              </a:ext>
            </a:extLst>
          </p:cNvPr>
          <p:cNvSpPr/>
          <p:nvPr userDrawn="1"/>
        </p:nvSpPr>
        <p:spPr>
          <a:xfrm>
            <a:off x="1200151" y="1153228"/>
            <a:ext cx="6893719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46DD02-6817-43C2-821B-75390985BEB1}"/>
              </a:ext>
            </a:extLst>
          </p:cNvPr>
          <p:cNvSpPr/>
          <p:nvPr userDrawn="1"/>
        </p:nvSpPr>
        <p:spPr>
          <a:xfrm>
            <a:off x="2096691" y="0"/>
            <a:ext cx="5102357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3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548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756130"/>
            <a:ext cx="6482366" cy="1887950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806196"/>
            <a:ext cx="6472835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804985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07A6311-0EEB-4B81-B0E2-D8619BEAF2B7}"/>
              </a:ext>
            </a:extLst>
          </p:cNvPr>
          <p:cNvSpPr/>
          <p:nvPr userDrawn="1"/>
        </p:nvSpPr>
        <p:spPr>
          <a:xfrm>
            <a:off x="1547127" y="686475"/>
            <a:ext cx="5830972" cy="6193018"/>
          </a:xfrm>
          <a:custGeom>
            <a:avLst/>
            <a:gdLst>
              <a:gd name="connsiteX0" fmla="*/ 3887320 w 7774629"/>
              <a:gd name="connsiteY0" fmla="*/ 0 h 6193018"/>
              <a:gd name="connsiteX1" fmla="*/ 7774629 w 7774629"/>
              <a:gd name="connsiteY1" fmla="*/ 3884811 h 6193018"/>
              <a:gd name="connsiteX2" fmla="*/ 7774629 w 7774629"/>
              <a:gd name="connsiteY2" fmla="*/ 6193018 h 6193018"/>
              <a:gd name="connsiteX3" fmla="*/ 0 w 7774629"/>
              <a:gd name="connsiteY3" fmla="*/ 6193018 h 6193018"/>
              <a:gd name="connsiteX4" fmla="*/ 0 w 7774629"/>
              <a:gd name="connsiteY4" fmla="*/ 3884811 h 6193018"/>
              <a:gd name="connsiteX5" fmla="*/ 3887320 w 7774629"/>
              <a:gd name="connsiteY5" fmla="*/ 0 h 6193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74629" h="6193018">
                <a:moveTo>
                  <a:pt x="3887320" y="0"/>
                </a:moveTo>
                <a:cubicBezTo>
                  <a:pt x="6034243" y="0"/>
                  <a:pt x="7774629" y="1739299"/>
                  <a:pt x="7774629" y="3884811"/>
                </a:cubicBezTo>
                <a:lnTo>
                  <a:pt x="7774629" y="6193018"/>
                </a:lnTo>
                <a:lnTo>
                  <a:pt x="0" y="6193018"/>
                </a:lnTo>
                <a:lnTo>
                  <a:pt x="0" y="3884811"/>
                </a:lnTo>
                <a:cubicBezTo>
                  <a:pt x="0" y="1739299"/>
                  <a:pt x="1740414" y="0"/>
                  <a:pt x="3887320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99000"/>
            </a:schemeClr>
          </a:solidFill>
          <a:ln w="543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2DC6C0D-14BD-4CED-91AD-CCC388414E30}"/>
              </a:ext>
            </a:extLst>
          </p:cNvPr>
          <p:cNvSpPr/>
          <p:nvPr userDrawn="1"/>
        </p:nvSpPr>
        <p:spPr>
          <a:xfrm>
            <a:off x="5707689" y="1"/>
            <a:ext cx="1705251" cy="3147998"/>
          </a:xfrm>
          <a:custGeom>
            <a:avLst/>
            <a:gdLst>
              <a:gd name="connsiteX0" fmla="*/ 183295 w 2273668"/>
              <a:gd name="connsiteY0" fmla="*/ 0 h 3147998"/>
              <a:gd name="connsiteX1" fmla="*/ 2273668 w 2273668"/>
              <a:gd name="connsiteY1" fmla="*/ 0 h 3147998"/>
              <a:gd name="connsiteX2" fmla="*/ 2273668 w 2273668"/>
              <a:gd name="connsiteY2" fmla="*/ 3147998 h 3147998"/>
              <a:gd name="connsiteX3" fmla="*/ 2096300 w 2273668"/>
              <a:gd name="connsiteY3" fmla="*/ 3147998 h 3147998"/>
              <a:gd name="connsiteX4" fmla="*/ 2033714 w 2273668"/>
              <a:gd name="connsiteY4" fmla="*/ 3144814 h 3147998"/>
              <a:gd name="connsiteX5" fmla="*/ 0 w 2273668"/>
              <a:gd name="connsiteY5" fmla="*/ 886966 h 3147998"/>
              <a:gd name="connsiteX6" fmla="*/ 178732 w 2273668"/>
              <a:gd name="connsiteY6" fmla="*/ 9417 h 314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73668" h="3147998">
                <a:moveTo>
                  <a:pt x="183295" y="0"/>
                </a:moveTo>
                <a:lnTo>
                  <a:pt x="2273668" y="0"/>
                </a:lnTo>
                <a:lnTo>
                  <a:pt x="2273668" y="3147998"/>
                </a:lnTo>
                <a:lnTo>
                  <a:pt x="2096300" y="3147998"/>
                </a:lnTo>
                <a:lnTo>
                  <a:pt x="2033714" y="3144814"/>
                </a:lnTo>
                <a:cubicBezTo>
                  <a:pt x="895944" y="3028420"/>
                  <a:pt x="0" y="2060597"/>
                  <a:pt x="0" y="886966"/>
                </a:cubicBezTo>
                <a:cubicBezTo>
                  <a:pt x="0" y="576250"/>
                  <a:pt x="63712" y="279606"/>
                  <a:pt x="178732" y="941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7C03C33-789F-4D57-BF83-1F5DB4D51172}"/>
              </a:ext>
            </a:extLst>
          </p:cNvPr>
          <p:cNvSpPr/>
          <p:nvPr userDrawn="1"/>
        </p:nvSpPr>
        <p:spPr>
          <a:xfrm>
            <a:off x="7412939" y="3"/>
            <a:ext cx="1691196" cy="3141557"/>
          </a:xfrm>
          <a:custGeom>
            <a:avLst/>
            <a:gdLst>
              <a:gd name="connsiteX0" fmla="*/ 0 w 2254928"/>
              <a:gd name="connsiteY0" fmla="*/ 0 h 3141557"/>
              <a:gd name="connsiteX1" fmla="*/ 2080472 w 2254928"/>
              <a:gd name="connsiteY1" fmla="*/ 0 h 3141557"/>
              <a:gd name="connsiteX2" fmla="*/ 2154269 w 2254928"/>
              <a:gd name="connsiteY2" fmla="*/ 202607 h 3141557"/>
              <a:gd name="connsiteX3" fmla="*/ 2254928 w 2254928"/>
              <a:gd name="connsiteY3" fmla="*/ 871976 h 3141557"/>
              <a:gd name="connsiteX4" fmla="*/ 231934 w 2254928"/>
              <a:gd name="connsiteY4" fmla="*/ 3128339 h 3141557"/>
              <a:gd name="connsiteX5" fmla="*/ 19 w 2254928"/>
              <a:gd name="connsiteY5" fmla="*/ 3141557 h 3141557"/>
              <a:gd name="connsiteX6" fmla="*/ 0 w 2254928"/>
              <a:gd name="connsiteY6" fmla="*/ 3141557 h 3141557"/>
              <a:gd name="connsiteX7" fmla="*/ 0 w 2254928"/>
              <a:gd name="connsiteY7" fmla="*/ 2729990 h 3141557"/>
              <a:gd name="connsiteX8" fmla="*/ 0 w 2254928"/>
              <a:gd name="connsiteY8" fmla="*/ 2344136 h 3141557"/>
              <a:gd name="connsiteX9" fmla="*/ 0 w 2254928"/>
              <a:gd name="connsiteY9" fmla="*/ 1983167 h 3141557"/>
              <a:gd name="connsiteX10" fmla="*/ 0 w 2254928"/>
              <a:gd name="connsiteY10" fmla="*/ 1646252 h 3141557"/>
              <a:gd name="connsiteX11" fmla="*/ 0 w 2254928"/>
              <a:gd name="connsiteY11" fmla="*/ 1332565 h 3141557"/>
              <a:gd name="connsiteX12" fmla="*/ 0 w 2254928"/>
              <a:gd name="connsiteY12" fmla="*/ 1041273 h 3141557"/>
              <a:gd name="connsiteX13" fmla="*/ 0 w 2254928"/>
              <a:gd name="connsiteY13" fmla="*/ 771549 h 3141557"/>
              <a:gd name="connsiteX14" fmla="*/ 0 w 2254928"/>
              <a:gd name="connsiteY14" fmla="*/ 522561 h 3141557"/>
              <a:gd name="connsiteX15" fmla="*/ 0 w 2254928"/>
              <a:gd name="connsiteY15" fmla="*/ 293482 h 3141557"/>
              <a:gd name="connsiteX16" fmla="*/ 0 w 2254928"/>
              <a:gd name="connsiteY16" fmla="*/ 83481 h 3141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54928" h="3141557">
                <a:moveTo>
                  <a:pt x="0" y="0"/>
                </a:moveTo>
                <a:lnTo>
                  <a:pt x="2080472" y="0"/>
                </a:lnTo>
                <a:lnTo>
                  <a:pt x="2154269" y="202607"/>
                </a:lnTo>
                <a:cubicBezTo>
                  <a:pt x="2219730" y="414134"/>
                  <a:pt x="2254928" y="638939"/>
                  <a:pt x="2254928" y="871976"/>
                </a:cubicBezTo>
                <a:cubicBezTo>
                  <a:pt x="2254928" y="2045607"/>
                  <a:pt x="1374977" y="3005515"/>
                  <a:pt x="231934" y="3128339"/>
                </a:cubicBezTo>
                <a:lnTo>
                  <a:pt x="19" y="3141557"/>
                </a:lnTo>
                <a:lnTo>
                  <a:pt x="0" y="3141557"/>
                </a:lnTo>
                <a:lnTo>
                  <a:pt x="0" y="2729990"/>
                </a:lnTo>
                <a:lnTo>
                  <a:pt x="0" y="2344136"/>
                </a:lnTo>
                <a:lnTo>
                  <a:pt x="0" y="1983167"/>
                </a:lnTo>
                <a:lnTo>
                  <a:pt x="0" y="1646252"/>
                </a:lnTo>
                <a:lnTo>
                  <a:pt x="0" y="1332565"/>
                </a:lnTo>
                <a:lnTo>
                  <a:pt x="0" y="1041273"/>
                </a:lnTo>
                <a:lnTo>
                  <a:pt x="0" y="771549"/>
                </a:lnTo>
                <a:lnTo>
                  <a:pt x="0" y="522561"/>
                </a:lnTo>
                <a:lnTo>
                  <a:pt x="0" y="293482"/>
                </a:lnTo>
                <a:lnTo>
                  <a:pt x="0" y="8348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FFD3974-494A-4377-ABC7-DC72325A2831}"/>
              </a:ext>
            </a:extLst>
          </p:cNvPr>
          <p:cNvSpPr/>
          <p:nvPr userDrawn="1"/>
        </p:nvSpPr>
        <p:spPr>
          <a:xfrm>
            <a:off x="6296798" y="3"/>
            <a:ext cx="2219402" cy="2352793"/>
          </a:xfrm>
          <a:custGeom>
            <a:avLst/>
            <a:gdLst>
              <a:gd name="connsiteX0" fmla="*/ 289830 w 2959203"/>
              <a:gd name="connsiteY0" fmla="*/ 0 h 2352793"/>
              <a:gd name="connsiteX1" fmla="*/ 2669374 w 2959203"/>
              <a:gd name="connsiteY1" fmla="*/ 0 h 2352793"/>
              <a:gd name="connsiteX2" fmla="*/ 2706511 w 2959203"/>
              <a:gd name="connsiteY2" fmla="*/ 49584 h 2352793"/>
              <a:gd name="connsiteX3" fmla="*/ 2951565 w 2959203"/>
              <a:gd name="connsiteY3" fmla="*/ 724493 h 2352793"/>
              <a:gd name="connsiteX4" fmla="*/ 2959203 w 2959203"/>
              <a:gd name="connsiteY4" fmla="*/ 875514 h 2352793"/>
              <a:gd name="connsiteX5" fmla="*/ 2959203 w 2959203"/>
              <a:gd name="connsiteY5" fmla="*/ 875554 h 2352793"/>
              <a:gd name="connsiteX6" fmla="*/ 2951565 w 2959203"/>
              <a:gd name="connsiteY6" fmla="*/ 1026575 h 2352793"/>
              <a:gd name="connsiteX7" fmla="*/ 1479602 w 2959203"/>
              <a:gd name="connsiteY7" fmla="*/ 2352793 h 2352793"/>
              <a:gd name="connsiteX8" fmla="*/ 0 w 2959203"/>
              <a:gd name="connsiteY8" fmla="*/ 875534 h 2352793"/>
              <a:gd name="connsiteX9" fmla="*/ 252694 w 2959203"/>
              <a:gd name="connsiteY9" fmla="*/ 49584 h 2352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59203" h="2352793">
                <a:moveTo>
                  <a:pt x="289830" y="0"/>
                </a:moveTo>
                <a:lnTo>
                  <a:pt x="2669374" y="0"/>
                </a:lnTo>
                <a:lnTo>
                  <a:pt x="2706511" y="49584"/>
                </a:lnTo>
                <a:cubicBezTo>
                  <a:pt x="2839459" y="246061"/>
                  <a:pt x="2926309" y="476187"/>
                  <a:pt x="2951565" y="724493"/>
                </a:cubicBezTo>
                <a:lnTo>
                  <a:pt x="2959203" y="875514"/>
                </a:lnTo>
                <a:lnTo>
                  <a:pt x="2959203" y="875554"/>
                </a:lnTo>
                <a:lnTo>
                  <a:pt x="2951565" y="1026575"/>
                </a:lnTo>
                <a:cubicBezTo>
                  <a:pt x="2875795" y="1771492"/>
                  <a:pt x="2245691" y="2352793"/>
                  <a:pt x="1479602" y="2352793"/>
                </a:cubicBezTo>
                <a:cubicBezTo>
                  <a:pt x="662440" y="2352793"/>
                  <a:pt x="0" y="1691401"/>
                  <a:pt x="0" y="875534"/>
                </a:cubicBezTo>
                <a:cubicBezTo>
                  <a:pt x="0" y="569583"/>
                  <a:pt x="93156" y="285356"/>
                  <a:pt x="252694" y="495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FEB1B3B-28CE-4490-804C-CFF5E49E903E}"/>
              </a:ext>
            </a:extLst>
          </p:cNvPr>
          <p:cNvSpPr/>
          <p:nvPr userDrawn="1"/>
        </p:nvSpPr>
        <p:spPr>
          <a:xfrm>
            <a:off x="1043141" y="3130663"/>
            <a:ext cx="2329686" cy="3748831"/>
          </a:xfrm>
          <a:custGeom>
            <a:avLst/>
            <a:gdLst>
              <a:gd name="connsiteX0" fmla="*/ 0 w 3106248"/>
              <a:gd name="connsiteY0" fmla="*/ 0 h 3748831"/>
              <a:gd name="connsiteX1" fmla="*/ 3106248 w 3106248"/>
              <a:gd name="connsiteY1" fmla="*/ 3748831 h 3748831"/>
              <a:gd name="connsiteX2" fmla="*/ 0 w 3106248"/>
              <a:gd name="connsiteY2" fmla="*/ 3748831 h 3748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06248" h="3748831">
                <a:moveTo>
                  <a:pt x="0" y="0"/>
                </a:moveTo>
                <a:lnTo>
                  <a:pt x="3106248" y="3748831"/>
                </a:lnTo>
                <a:lnTo>
                  <a:pt x="0" y="3748831"/>
                </a:lnTo>
                <a:close/>
              </a:path>
            </a:pathLst>
          </a:custGeom>
          <a:solidFill>
            <a:schemeClr val="accent2">
              <a:alpha val="99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B618BAA-DF12-43A9-9CAB-F1AB156217E7}"/>
              </a:ext>
            </a:extLst>
          </p:cNvPr>
          <p:cNvSpPr/>
          <p:nvPr userDrawn="1"/>
        </p:nvSpPr>
        <p:spPr>
          <a:xfrm>
            <a:off x="0" y="3130661"/>
            <a:ext cx="1050480" cy="3748832"/>
          </a:xfrm>
          <a:custGeom>
            <a:avLst/>
            <a:gdLst>
              <a:gd name="connsiteX0" fmla="*/ 1400640 w 1400640"/>
              <a:gd name="connsiteY0" fmla="*/ 0 h 3748832"/>
              <a:gd name="connsiteX1" fmla="*/ 1400640 w 1400640"/>
              <a:gd name="connsiteY1" fmla="*/ 3748832 h 3748832"/>
              <a:gd name="connsiteX2" fmla="*/ 0 w 1400640"/>
              <a:gd name="connsiteY2" fmla="*/ 3748832 h 3748832"/>
              <a:gd name="connsiteX3" fmla="*/ 0 w 1400640"/>
              <a:gd name="connsiteY3" fmla="*/ 1684743 h 3748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0640" h="3748832">
                <a:moveTo>
                  <a:pt x="1400640" y="0"/>
                </a:moveTo>
                <a:lnTo>
                  <a:pt x="1400640" y="3748832"/>
                </a:lnTo>
                <a:lnTo>
                  <a:pt x="0" y="3748832"/>
                </a:lnTo>
                <a:lnTo>
                  <a:pt x="0" y="168474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61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804890"/>
            <a:ext cx="7204226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2010879"/>
            <a:ext cx="3483864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2017343"/>
            <a:ext cx="3483864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77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804164"/>
            <a:ext cx="7205746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2019550"/>
            <a:ext cx="348386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824270"/>
            <a:ext cx="3483864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2023004"/>
            <a:ext cx="348386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821491"/>
            <a:ext cx="3483864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Image 0" descr="preencoded.png">
            <a:extLst>
              <a:ext uri="{FF2B5EF4-FFF2-40B4-BE49-F238E27FC236}">
                <a16:creationId xmlns:a16="http://schemas.microsoft.com/office/drawing/2014/main" id="{DF04B420-6EE0-4660-899A-521781F98D99}"/>
              </a:ext>
            </a:extLst>
          </p:cNvPr>
          <p:cNvSpPr/>
          <p:nvPr userDrawn="1"/>
        </p:nvSpPr>
        <p:spPr>
          <a:xfrm>
            <a:off x="-4176" y="-2784"/>
            <a:ext cx="2582466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2" name="Image 1" descr="preencoded.png">
            <a:extLst>
              <a:ext uri="{FF2B5EF4-FFF2-40B4-BE49-F238E27FC236}">
                <a16:creationId xmlns:a16="http://schemas.microsoft.com/office/drawing/2014/main" id="{4782E93F-7BCA-4B25-9177-7D40F31D1B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77483" y="-2784"/>
            <a:ext cx="1300808" cy="5167313"/>
          </a:xfrm>
          <a:prstGeom prst="rect">
            <a:avLst/>
          </a:prstGeom>
        </p:spPr>
      </p:pic>
      <p:sp>
        <p:nvSpPr>
          <p:cNvPr id="13" name="Image 5" descr="preencoded.png">
            <a:extLst>
              <a:ext uri="{FF2B5EF4-FFF2-40B4-BE49-F238E27FC236}">
                <a16:creationId xmlns:a16="http://schemas.microsoft.com/office/drawing/2014/main" id="{C59AB415-F10C-487A-8875-F9CC8E34EE3E}"/>
              </a:ext>
            </a:extLst>
          </p:cNvPr>
          <p:cNvSpPr/>
          <p:nvPr userDrawn="1"/>
        </p:nvSpPr>
        <p:spPr>
          <a:xfrm>
            <a:off x="-4176" y="3440504"/>
            <a:ext cx="2582466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4" name="Image 6" descr="preencoded.png">
            <a:extLst>
              <a:ext uri="{FF2B5EF4-FFF2-40B4-BE49-F238E27FC236}">
                <a16:creationId xmlns:a16="http://schemas.microsoft.com/office/drawing/2014/main" id="{0D89E5D4-A9CF-4938-91AE-4A31FFACE5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288843" y="3440505"/>
            <a:ext cx="1289447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92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FDA5364-0766-4EA5-A85A-A43159E45ED9}"/>
              </a:ext>
            </a:extLst>
          </p:cNvPr>
          <p:cNvSpPr/>
          <p:nvPr userDrawn="1"/>
        </p:nvSpPr>
        <p:spPr>
          <a:xfrm>
            <a:off x="1" y="0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35EC94D-E138-47D6-AD85-08AE3C54645C}"/>
              </a:ext>
            </a:extLst>
          </p:cNvPr>
          <p:cNvSpPr/>
          <p:nvPr userDrawn="1"/>
        </p:nvSpPr>
        <p:spPr>
          <a:xfrm flipH="1" flipV="1">
            <a:off x="7461880" y="4755034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86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BC8C0C1C-0C40-4E11-94E5-354EB547AD17}"/>
              </a:ext>
            </a:extLst>
          </p:cNvPr>
          <p:cNvSpPr/>
          <p:nvPr userDrawn="1"/>
        </p:nvSpPr>
        <p:spPr>
          <a:xfrm>
            <a:off x="1" y="0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56C477E-8CD2-4A56-B34A-98AA13D8BF3B}"/>
              </a:ext>
            </a:extLst>
          </p:cNvPr>
          <p:cNvSpPr/>
          <p:nvPr userDrawn="1"/>
        </p:nvSpPr>
        <p:spPr>
          <a:xfrm flipH="1" flipV="1">
            <a:off x="7461880" y="4755034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22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798973"/>
            <a:ext cx="2454824" cy="2247117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798974"/>
            <a:ext cx="4509353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3205492"/>
            <a:ext cx="2456260" cy="2248181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3205491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6B21565-2AA8-4617-960B-9AAAD2E953A8}"/>
              </a:ext>
            </a:extLst>
          </p:cNvPr>
          <p:cNvSpPr/>
          <p:nvPr userDrawn="1"/>
        </p:nvSpPr>
        <p:spPr>
          <a:xfrm flipH="1" flipV="1">
            <a:off x="7461880" y="4755034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0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82171"/>
            <a:ext cx="3055900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1129513"/>
            <a:ext cx="4149246" cy="1830584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1122543"/>
            <a:ext cx="209337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3145992"/>
            <a:ext cx="4143303" cy="2003742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5469857"/>
            <a:ext cx="4145513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1/16/2026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318641"/>
            <a:ext cx="4155753" cy="320931"/>
          </a:xfrm>
        </p:spPr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3143605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B8C2AAA-AF07-4EF7-99E5-32F488C753B6}"/>
              </a:ext>
            </a:extLst>
          </p:cNvPr>
          <p:cNvSpPr/>
          <p:nvPr userDrawn="1"/>
        </p:nvSpPr>
        <p:spPr>
          <a:xfrm flipH="1" flipV="1">
            <a:off x="7461880" y="4755034"/>
            <a:ext cx="1682120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1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78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798974"/>
            <a:ext cx="121180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798974"/>
            <a:ext cx="5871623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469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0088" y="1243584"/>
            <a:ext cx="6124194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Image 0" descr="preencoded.png">
            <a:extLst>
              <a:ext uri="{FF2B5EF4-FFF2-40B4-BE49-F238E27FC236}">
                <a16:creationId xmlns:a16="http://schemas.microsoft.com/office/drawing/2014/main" id="{CD2D664E-6702-6607-A37E-2E996144917C}"/>
              </a:ext>
            </a:extLst>
          </p:cNvPr>
          <p:cNvSpPr/>
          <p:nvPr userDrawn="1"/>
        </p:nvSpPr>
        <p:spPr>
          <a:xfrm>
            <a:off x="-4176" y="-2784"/>
            <a:ext cx="2582466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3" name="Image 1" descr="preencoded.png">
            <a:extLst>
              <a:ext uri="{FF2B5EF4-FFF2-40B4-BE49-F238E27FC236}">
                <a16:creationId xmlns:a16="http://schemas.microsoft.com/office/drawing/2014/main" id="{951C5737-DF7E-D671-AC74-9E488335BC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77483" y="-2784"/>
            <a:ext cx="1300808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</a:extLst>
          </p:cNvPr>
          <p:cNvSpPr/>
          <p:nvPr/>
        </p:nvSpPr>
        <p:spPr>
          <a:xfrm>
            <a:off x="1291216" y="-2784"/>
            <a:ext cx="1287086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Image 5" descr="preencoded.png">
            <a:extLst>
              <a:ext uri="{FF2B5EF4-FFF2-40B4-BE49-F238E27FC236}">
                <a16:creationId xmlns:a16="http://schemas.microsoft.com/office/drawing/2014/main" id="{B9036D42-A06F-E6EE-BB91-8BAF045198BE}"/>
              </a:ext>
            </a:extLst>
          </p:cNvPr>
          <p:cNvSpPr/>
          <p:nvPr userDrawn="1"/>
        </p:nvSpPr>
        <p:spPr>
          <a:xfrm>
            <a:off x="-4176" y="3440504"/>
            <a:ext cx="2582466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9" name="Image 6" descr="preencoded.png">
            <a:extLst>
              <a:ext uri="{FF2B5EF4-FFF2-40B4-BE49-F238E27FC236}">
                <a16:creationId xmlns:a16="http://schemas.microsoft.com/office/drawing/2014/main" id="{86E0540C-3355-A50D-AC61-047B54B70C6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288843" y="3440505"/>
            <a:ext cx="1289447" cy="172402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83230" y="2330704"/>
            <a:ext cx="2866644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35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63774" y="2877312"/>
            <a:ext cx="2806446" cy="3684588"/>
          </a:xfrm>
        </p:spPr>
        <p:txBody>
          <a:bodyPr lIns="45720" rIns="45720" bIns="45720">
            <a:noAutofit/>
          </a:bodyPr>
          <a:lstStyle>
            <a:lvl1pPr>
              <a:defRPr sz="1125"/>
            </a:lvl1pPr>
            <a:lvl2pPr>
              <a:defRPr sz="975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35040" y="2330704"/>
            <a:ext cx="2866644" cy="41148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350" b="1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15584" y="2877312"/>
            <a:ext cx="2806446" cy="3684588"/>
          </a:xfrm>
        </p:spPr>
        <p:txBody>
          <a:bodyPr lIns="45720" rIns="45720" bIns="45720">
            <a:noAutofit/>
          </a:bodyPr>
          <a:lstStyle>
            <a:lvl1pPr>
              <a:defRPr sz="1125"/>
            </a:lvl1pPr>
            <a:lvl2pPr>
              <a:defRPr sz="975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2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mage 0" descr="preencoded.png">
            <a:extLst>
              <a:ext uri="{FF2B5EF4-FFF2-40B4-BE49-F238E27FC236}">
                <a16:creationId xmlns:a16="http://schemas.microsoft.com/office/drawing/2014/main" id="{8D5D10FF-3DE5-39CA-FA9A-29A09DC47BFC}"/>
              </a:ext>
            </a:extLst>
          </p:cNvPr>
          <p:cNvSpPr/>
          <p:nvPr userDrawn="1"/>
        </p:nvSpPr>
        <p:spPr>
          <a:xfrm>
            <a:off x="-4176" y="-2784"/>
            <a:ext cx="2582466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BFA89E6A-8342-AE30-45E0-BC1DFE3276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277483" y="-2784"/>
            <a:ext cx="1300808" cy="5167313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08309FA-889A-E2F2-1EDA-F872245F5FDF}"/>
              </a:ext>
            </a:extLst>
          </p:cNvPr>
          <p:cNvSpPr/>
          <p:nvPr userDrawn="1"/>
        </p:nvSpPr>
        <p:spPr>
          <a:xfrm>
            <a:off x="1291216" y="-2784"/>
            <a:ext cx="1287086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Image 5" descr="preencoded.png">
            <a:extLst>
              <a:ext uri="{FF2B5EF4-FFF2-40B4-BE49-F238E27FC236}">
                <a16:creationId xmlns:a16="http://schemas.microsoft.com/office/drawing/2014/main" id="{D9D7EB49-4BC9-040F-C4CC-5771C5FB312B}"/>
              </a:ext>
            </a:extLst>
          </p:cNvPr>
          <p:cNvSpPr/>
          <p:nvPr userDrawn="1"/>
        </p:nvSpPr>
        <p:spPr>
          <a:xfrm>
            <a:off x="-4176" y="3440504"/>
            <a:ext cx="2582466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/>
          </a:p>
        </p:txBody>
      </p:sp>
      <p:pic>
        <p:nvPicPr>
          <p:cNvPr id="17" name="Image 6" descr="preencoded.png">
            <a:extLst>
              <a:ext uri="{FF2B5EF4-FFF2-40B4-BE49-F238E27FC236}">
                <a16:creationId xmlns:a16="http://schemas.microsoft.com/office/drawing/2014/main" id="{3CE04498-C285-EFB8-340C-1A064078152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288843" y="3440505"/>
            <a:ext cx="1289447" cy="1724025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  <p:sp>
        <p:nvSpPr>
          <p:cNvPr id="18" name="Title 19">
            <a:extLst>
              <a:ext uri="{FF2B5EF4-FFF2-40B4-BE49-F238E27FC236}">
                <a16:creationId xmlns:a16="http://schemas.microsoft.com/office/drawing/2014/main" id="{9CBE0ADC-7FA0-F7E3-96EF-BBACB6A90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0088" y="1243584"/>
            <a:ext cx="6124194" cy="768096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F9C0517-D83A-CC55-35B8-B2F990C96D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63774" y="2255520"/>
            <a:ext cx="2806446" cy="4306380"/>
          </a:xfrm>
        </p:spPr>
        <p:txBody>
          <a:bodyPr lIns="45720" rIns="45720" bIns="45720">
            <a:noAutofit/>
          </a:bodyPr>
          <a:lstStyle>
            <a:lvl1pPr>
              <a:defRPr sz="1125"/>
            </a:lvl1pPr>
            <a:lvl2pPr>
              <a:defRPr sz="975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CF8BFBBE-0EAE-B647-2648-A5FB0094BF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15584" y="2255520"/>
            <a:ext cx="2806446" cy="4306380"/>
          </a:xfrm>
        </p:spPr>
        <p:txBody>
          <a:bodyPr lIns="45720" rIns="45720" bIns="45720">
            <a:noAutofit/>
          </a:bodyPr>
          <a:lstStyle>
            <a:lvl1pPr>
              <a:defRPr sz="1125"/>
            </a:lvl1pPr>
            <a:lvl2pPr>
              <a:defRPr sz="975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582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46" y="5737666"/>
            <a:ext cx="1818742" cy="418989"/>
          </a:xfrm>
          <a:prstGeom prst="rect">
            <a:avLst/>
          </a:prstGeom>
        </p:spPr>
      </p:pic>
      <p:sp>
        <p:nvSpPr>
          <p:cNvPr id="9" name="Freeform 8"/>
          <p:cNvSpPr/>
          <p:nvPr userDrawn="1"/>
        </p:nvSpPr>
        <p:spPr>
          <a:xfrm>
            <a:off x="-19665" y="-34413"/>
            <a:ext cx="6833420" cy="6892413"/>
          </a:xfrm>
          <a:custGeom>
            <a:avLst/>
            <a:gdLst>
              <a:gd name="connsiteX0" fmla="*/ 9833 w 6833420"/>
              <a:gd name="connsiteY0" fmla="*/ 0 h 6892413"/>
              <a:gd name="connsiteX1" fmla="*/ 2959510 w 6833420"/>
              <a:gd name="connsiteY1" fmla="*/ 9833 h 6892413"/>
              <a:gd name="connsiteX2" fmla="*/ 2959510 w 6833420"/>
              <a:gd name="connsiteY2" fmla="*/ 206478 h 6892413"/>
              <a:gd name="connsiteX3" fmla="*/ 6833420 w 6833420"/>
              <a:gd name="connsiteY3" fmla="*/ 6882581 h 6892413"/>
              <a:gd name="connsiteX4" fmla="*/ 0 w 6833420"/>
              <a:gd name="connsiteY4" fmla="*/ 6892413 h 6892413"/>
              <a:gd name="connsiteX5" fmla="*/ 9833 w 6833420"/>
              <a:gd name="connsiteY5" fmla="*/ 0 h 689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33420" h="6892413">
                <a:moveTo>
                  <a:pt x="9833" y="0"/>
                </a:moveTo>
                <a:lnTo>
                  <a:pt x="2959510" y="9833"/>
                </a:lnTo>
                <a:lnTo>
                  <a:pt x="2959510" y="206478"/>
                </a:lnTo>
                <a:lnTo>
                  <a:pt x="6833420" y="6882581"/>
                </a:lnTo>
                <a:lnTo>
                  <a:pt x="0" y="6892413"/>
                </a:lnTo>
                <a:cubicBezTo>
                  <a:pt x="3278" y="4598220"/>
                  <a:pt x="6555" y="2304026"/>
                  <a:pt x="9833" y="0"/>
                </a:cubicBezTo>
                <a:close/>
              </a:path>
            </a:pathLst>
          </a:custGeom>
          <a:solidFill>
            <a:schemeClr val="tx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926080" cy="1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 userDrawn="1"/>
        </p:nvSpPr>
        <p:spPr>
          <a:xfrm>
            <a:off x="2926080" y="0"/>
            <a:ext cx="6217920" cy="18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itle 3"/>
          <p:cNvSpPr>
            <a:spLocks noGrp="1"/>
          </p:cNvSpPr>
          <p:nvPr>
            <p:ph type="ctrTitle" hasCustomPrompt="1"/>
          </p:nvPr>
        </p:nvSpPr>
        <p:spPr>
          <a:xfrm>
            <a:off x="1314635" y="1691153"/>
            <a:ext cx="6514731" cy="1005867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Heading 1</a:t>
            </a:r>
            <a:endParaRPr lang="en-GB"/>
          </a:p>
        </p:txBody>
      </p:sp>
      <p:sp>
        <p:nvSpPr>
          <p:cNvPr id="24" name="Subtitle 4"/>
          <p:cNvSpPr>
            <a:spLocks noGrp="1"/>
          </p:cNvSpPr>
          <p:nvPr>
            <p:ph type="subTitle" idx="1"/>
          </p:nvPr>
        </p:nvSpPr>
        <p:spPr>
          <a:xfrm>
            <a:off x="3081554" y="5753960"/>
            <a:ext cx="5443015" cy="450195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algn="r"/>
            <a:r>
              <a:rPr lang="en-US" sz="2400">
                <a:solidFill>
                  <a:schemeClr val="accent2"/>
                </a:solidFill>
              </a:rPr>
              <a:t>Personal Development Programmes</a:t>
            </a:r>
            <a:endParaRPr lang="en-GB" sz="2400">
              <a:solidFill>
                <a:schemeClr val="accent2"/>
              </a:solidFill>
            </a:endParaRP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1313717" y="2746179"/>
            <a:ext cx="6516566" cy="877443"/>
          </a:xfrm>
        </p:spPr>
        <p:txBody>
          <a:bodyPr>
            <a:noAutofit/>
          </a:bodyPr>
          <a:lstStyle>
            <a:lvl1pPr marL="0" indent="0">
              <a:buNone/>
              <a:defRPr sz="6000"/>
            </a:lvl1pPr>
          </a:lstStyle>
          <a:p>
            <a:r>
              <a:rPr lang="en-US" b="1"/>
              <a:t>Heading 2</a:t>
            </a:r>
            <a:endParaRPr lang="en-GB" b="1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3" hasCustomPrompt="1"/>
          </p:nvPr>
        </p:nvSpPr>
        <p:spPr>
          <a:xfrm>
            <a:off x="1314450" y="3898900"/>
            <a:ext cx="6515100" cy="752475"/>
          </a:xfrm>
        </p:spPr>
        <p:txBody>
          <a:bodyPr anchor="b">
            <a:noAutofit/>
          </a:bodyPr>
          <a:lstStyle>
            <a:lvl1pPr marL="0" indent="0">
              <a:buNone/>
              <a:defRPr sz="42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Subheading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659" y="309281"/>
            <a:ext cx="582169" cy="5486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877" y="309281"/>
            <a:ext cx="582169" cy="548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268" y="309281"/>
            <a:ext cx="582169" cy="54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4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/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8896"/>
            <a:ext cx="9144000" cy="4959239"/>
          </a:xfrm>
          <a:prstGeom prst="rect">
            <a:avLst/>
          </a:prstGeom>
        </p:spPr>
      </p:pic>
      <p:sp>
        <p:nvSpPr>
          <p:cNvPr id="11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0380" y="975362"/>
            <a:ext cx="4679894" cy="2648262"/>
          </a:xfrm>
          <a:noFill/>
        </p:spPr>
        <p:txBody>
          <a:bodyPr>
            <a:noAutofit/>
          </a:bodyPr>
          <a:lstStyle>
            <a:lvl1pPr marL="0" indent="0">
              <a:buNone/>
              <a:defRPr sz="6000"/>
            </a:lvl1pPr>
          </a:lstStyle>
          <a:p>
            <a:r>
              <a:rPr lang="en-US" b="1"/>
              <a:t>Heading 2</a:t>
            </a:r>
            <a:endParaRPr lang="en-GB" b="1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3" hasCustomPrompt="1"/>
          </p:nvPr>
        </p:nvSpPr>
        <p:spPr>
          <a:xfrm>
            <a:off x="463785" y="3895904"/>
            <a:ext cx="5206156" cy="679266"/>
          </a:xfrm>
          <a:noFill/>
        </p:spPr>
        <p:txBody>
          <a:bodyPr anchor="b">
            <a:noAutofit/>
          </a:bodyPr>
          <a:lstStyle>
            <a:lvl1pPr marL="0" indent="0">
              <a:buNone/>
              <a:defRPr sz="42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Subheading</a:t>
            </a:r>
            <a:endParaRPr lang="en-GB"/>
          </a:p>
        </p:txBody>
      </p:sp>
      <p:sp>
        <p:nvSpPr>
          <p:cNvPr id="16" name="Rectangle 15"/>
          <p:cNvSpPr/>
          <p:nvPr userDrawn="1"/>
        </p:nvSpPr>
        <p:spPr>
          <a:xfrm>
            <a:off x="-3" y="5099470"/>
            <a:ext cx="9144002" cy="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46" y="5737666"/>
            <a:ext cx="1818742" cy="418989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0"/>
            <a:ext cx="2926080" cy="1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 userDrawn="1"/>
        </p:nvSpPr>
        <p:spPr>
          <a:xfrm>
            <a:off x="2926080" y="0"/>
            <a:ext cx="6217920" cy="18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ubtitle 4"/>
          <p:cNvSpPr>
            <a:spLocks noGrp="1"/>
          </p:cNvSpPr>
          <p:nvPr>
            <p:ph type="subTitle" idx="1"/>
          </p:nvPr>
        </p:nvSpPr>
        <p:spPr>
          <a:xfrm>
            <a:off x="3081554" y="5753960"/>
            <a:ext cx="5443015" cy="450195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algn="r"/>
            <a:r>
              <a:rPr lang="en-US" sz="2400">
                <a:solidFill>
                  <a:schemeClr val="accent2"/>
                </a:solidFill>
              </a:rPr>
              <a:t>Personal Development Programmes</a:t>
            </a:r>
            <a:endParaRPr lang="en-GB" sz="24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04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10" name="Rectangle 9"/>
          <p:cNvSpPr/>
          <p:nvPr userDrawn="1"/>
        </p:nvSpPr>
        <p:spPr>
          <a:xfrm>
            <a:off x="-1" y="0"/>
            <a:ext cx="3178275" cy="12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3178276" y="0"/>
            <a:ext cx="5965723" cy="1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8426" y="479394"/>
            <a:ext cx="7846449" cy="1064271"/>
          </a:xfrm>
        </p:spPr>
        <p:txBody>
          <a:bodyPr anchor="ctr">
            <a:normAutofit/>
          </a:bodyPr>
          <a:lstStyle>
            <a:lvl1pPr marL="0" indent="0">
              <a:buNone/>
              <a:defRPr sz="4200"/>
            </a:lvl1pPr>
          </a:lstStyle>
          <a:p>
            <a:pPr lvl="0"/>
            <a:r>
              <a:rPr lang="en-US"/>
              <a:t>Heading</a:t>
            </a:r>
            <a:endParaRPr lang="en-GB"/>
          </a:p>
        </p:txBody>
      </p:sp>
      <p:sp>
        <p:nvSpPr>
          <p:cNvPr id="8" name="Rectangle 7"/>
          <p:cNvSpPr/>
          <p:nvPr userDrawn="1"/>
        </p:nvSpPr>
        <p:spPr>
          <a:xfrm>
            <a:off x="-3" y="1507665"/>
            <a:ext cx="9144002" cy="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0"/>
          </p:nvPr>
        </p:nvSpPr>
        <p:spPr>
          <a:xfrm>
            <a:off x="677863" y="1842977"/>
            <a:ext cx="7847012" cy="436117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2"/>
                </a:solidFill>
              </a:defRPr>
            </a:lvl1pPr>
            <a:lvl2pPr>
              <a:defRPr sz="2400">
                <a:solidFill>
                  <a:schemeClr val="accent2"/>
                </a:solidFill>
              </a:defRPr>
            </a:lvl2pPr>
            <a:lvl3pPr>
              <a:defRPr sz="1800">
                <a:solidFill>
                  <a:schemeClr val="accent2"/>
                </a:solidFill>
              </a:defRPr>
            </a:lvl3pPr>
            <a:lvl4pPr>
              <a:defRPr sz="1800">
                <a:solidFill>
                  <a:schemeClr val="accent2"/>
                </a:solidFill>
              </a:defRPr>
            </a:lvl4pPr>
            <a:lvl5pPr>
              <a:defRPr sz="1800"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9288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8" name="Rectangle 7"/>
          <p:cNvSpPr/>
          <p:nvPr userDrawn="1"/>
        </p:nvSpPr>
        <p:spPr>
          <a:xfrm>
            <a:off x="-1" y="0"/>
            <a:ext cx="3178275" cy="12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3178276" y="0"/>
            <a:ext cx="5965723" cy="1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808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805ADFCB-6BC5-41F6-9ED2-35535AA5300A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16/01/2026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DB3FD315-31B2-44FC-84B0-8B6D84C34E74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828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2D0A-E59D-4BE6-B761-3D169CE06BD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7DCB6-967B-4402-AF64-65AB3192CF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804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D5D877-6852-4342-84C2-C7C9E66A4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5A877-EFDA-4802-8765-23210B265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F01EE-8922-40FB-BCF1-1ED47E1EB4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A510F-601F-47F4-AEF2-A6604ED3BA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4F11D-4E86-4392-99CE-D0C7B2EF04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39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D5D877-6852-4342-84C2-C7C9E66A4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5A877-EFDA-4802-8765-23210B265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F01EE-8922-40FB-BCF1-1ED47E1EB4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52F7B-8EB7-4D89-B735-21E0887C2D34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A510F-601F-47F4-AEF2-A6604ED3BA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4F11D-4E86-4392-99CE-D0C7B2EF04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A418C-25DC-4C99-9DA4-7589BBE80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39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76022" y="237744"/>
            <a:ext cx="8791956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278892" y="374904"/>
            <a:ext cx="8586216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642594"/>
            <a:ext cx="75438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2103120"/>
            <a:ext cx="75438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42596" y="6035040"/>
            <a:ext cx="2169784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0100" y="6035040"/>
            <a:ext cx="43624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15250" y="6035040"/>
            <a:ext cx="62865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05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1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75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7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804520"/>
            <a:ext cx="7202456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2015733"/>
            <a:ext cx="7202456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330370"/>
            <a:ext cx="26255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329308"/>
            <a:ext cx="4454127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798973"/>
            <a:ext cx="608264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4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53434-7F7C-410C-8121-59131085ECED}" type="datetime1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9329E-BCBA-45C4-B66D-1043E6E3E6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47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9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hyperlink" Target="http://images.google.co.uk/imgres?imgurl=http://www.1stchoiceremovals.net/ist2_2334825_puzzled_kids_cartoon.jpg&amp;imgrefurl=http://www.1stchoiceremovals.net/Advice%20and%20Guides.htm&amp;usg=__VYSQnjgE7fWD0jERwQiEURJng3E=&amp;h=322&amp;w=380&amp;sz=39&amp;hl=en&amp;start=3&amp;tbnid=I2wdKZsMarjO8M:&amp;tbnh=104&amp;tbnw=123&amp;prev=/images?q=puzzled&amp;gbv=2&amp;hl=en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80E94540-2924-5836-679E-7C8C18C57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579"/>
            <a:ext cx="9303026" cy="68863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063" y="3154567"/>
            <a:ext cx="4929250" cy="1263072"/>
          </a:xfrm>
        </p:spPr>
        <p:txBody>
          <a:bodyPr>
            <a:noAutofit/>
          </a:bodyPr>
          <a:lstStyle/>
          <a:p>
            <a:r>
              <a:rPr lang="en-US" sz="4400" b="1" i="1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Year 9 Options Information Evening 2026</a:t>
            </a:r>
          </a:p>
        </p:txBody>
      </p:sp>
    </p:spTree>
    <p:extLst>
      <p:ext uri="{BB962C8B-B14F-4D97-AF65-F5344CB8AC3E}">
        <p14:creationId xmlns:p14="http://schemas.microsoft.com/office/powerpoint/2010/main" val="1475510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kgshiel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765175"/>
            <a:ext cx="43545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/>
          </a:p>
        </p:txBody>
      </p:sp>
      <p:pic>
        <p:nvPicPr>
          <p:cNvPr id="3077" name="Picture 7" descr="crossroad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8424862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30971-D512-333E-C31C-A8F0C79EA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urple circle with white stars and a star">
            <a:extLst>
              <a:ext uri="{FF2B5EF4-FFF2-40B4-BE49-F238E27FC236}">
                <a16:creationId xmlns:a16="http://schemas.microsoft.com/office/drawing/2014/main" id="{1F0406A9-FFD9-01DC-6E73-E4084EEA2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044" y="-4575"/>
            <a:ext cx="9146044" cy="68639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F59FC2-90AC-23DD-E89E-C3A54B222F37}"/>
              </a:ext>
            </a:extLst>
          </p:cNvPr>
          <p:cNvSpPr txBox="1"/>
          <p:nvPr/>
        </p:nvSpPr>
        <p:spPr>
          <a:xfrm>
            <a:off x="226188" y="1134206"/>
            <a:ext cx="7961796" cy="35702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Calibri"/>
                <a:ea typeface="Arial"/>
                <a:cs typeface="Arial"/>
              </a:rPr>
              <a:t>Purpose of the Evening</a:t>
            </a:r>
            <a:endParaRPr lang="en-US"/>
          </a:p>
          <a:p>
            <a:endParaRPr lang="en-GB" sz="4400" b="1" dirty="0">
              <a:solidFill>
                <a:srgbClr val="FF0000"/>
              </a:solidFill>
              <a:latin typeface="Calibri"/>
              <a:ea typeface="Arial"/>
              <a:cs typeface="Arial"/>
            </a:endParaRPr>
          </a:p>
          <a:p>
            <a:pPr marL="228600" indent="-228600">
              <a:buFont typeface=""/>
              <a:buChar char="•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To outline the opportunities available in years 10 and </a:t>
            </a:r>
            <a:r>
              <a:rPr lang="en-GB" sz="240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11</a:t>
            </a:r>
            <a:endParaRPr lang="en-GB" sz="2400" dirty="0">
              <a:latin typeface="Calibri"/>
              <a:cs typeface="Arial"/>
            </a:endParaRPr>
          </a:p>
          <a:p>
            <a:pPr algn="l" rtl="0"/>
            <a:r>
              <a:rPr lang="en-GB" sz="24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228600" lvl="0" indent="-228600" algn="l" rtl="0">
              <a:buFont typeface=""/>
              <a:buChar char="•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To explain the options process and how we will help with it </a:t>
            </a:r>
            <a:r>
              <a:rPr lang="en-GB" sz="24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algn="l" rtl="0"/>
            <a:r>
              <a:rPr lang="en-GB" sz="240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​​</a:t>
            </a:r>
            <a:endParaRPr lang="en-GB" sz="2400" b="0" i="0" dirty="0">
              <a:solidFill>
                <a:srgbClr val="000000"/>
              </a:solidFill>
              <a:latin typeface="Calibri"/>
              <a:ea typeface="Arial"/>
              <a:cs typeface="Arial"/>
            </a:endParaRPr>
          </a:p>
          <a:p>
            <a:pPr marL="228600" lvl="0" indent="-228600" algn="l" rtl="0">
              <a:buFont typeface=""/>
              <a:buChar char="•"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To provide you with an opportunity to raise any queries</a:t>
            </a:r>
            <a:r>
              <a:rPr lang="en-GB" sz="24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716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62B5D-67F4-1D64-0A27-1FF8376C0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urple circle with white stars and a star">
            <a:extLst>
              <a:ext uri="{FF2B5EF4-FFF2-40B4-BE49-F238E27FC236}">
                <a16:creationId xmlns:a16="http://schemas.microsoft.com/office/drawing/2014/main" id="{D7A7C8FF-DBE3-71C2-06A8-AEDFC915B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06" y="9450"/>
            <a:ext cx="9144206" cy="68514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561DB6D-5105-8685-0C1F-7506E0849807}"/>
              </a:ext>
            </a:extLst>
          </p:cNvPr>
          <p:cNvSpPr txBox="1"/>
          <p:nvPr/>
        </p:nvSpPr>
        <p:spPr>
          <a:xfrm>
            <a:off x="294588" y="695228"/>
            <a:ext cx="8179234" cy="51706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Calibri"/>
                <a:ea typeface="Segoe UI"/>
                <a:cs typeface="Segoe UI"/>
              </a:rPr>
              <a:t>Year 9 Options</a:t>
            </a:r>
            <a:endParaRPr lang="en-US" sz="4400">
              <a:ea typeface="Verdana"/>
            </a:endParaRPr>
          </a:p>
          <a:p>
            <a:pPr algn="ctr"/>
            <a:endParaRPr lang="en-GB" sz="4400" b="1" dirty="0">
              <a:solidFill>
                <a:srgbClr val="FF0000"/>
              </a:solidFill>
              <a:latin typeface="Calibri"/>
              <a:ea typeface="Segoe UI"/>
              <a:cs typeface="Segoe UI"/>
            </a:endParaRPr>
          </a:p>
          <a:p>
            <a:r>
              <a:rPr lang="en-GB" sz="2800" dirty="0">
                <a:latin typeface="Calibri"/>
                <a:ea typeface="Segoe UI"/>
                <a:cs typeface="Segoe UI"/>
              </a:rPr>
              <a:t>Choosing</a:t>
            </a:r>
            <a:r>
              <a:rPr lang="en-GB" sz="2800" baseline="0" dirty="0">
                <a:latin typeface="Calibri"/>
                <a:ea typeface="Segoe UI"/>
                <a:cs typeface="Segoe UI"/>
              </a:rPr>
              <a:t> the right courses now is the key to:</a:t>
            </a:r>
            <a:r>
              <a:rPr lang="en-US" sz="2800" dirty="0">
                <a:latin typeface="Calibri"/>
                <a:ea typeface="Segoe UI"/>
                <a:cs typeface="Segoe UI"/>
              </a:rPr>
              <a:t>​</a:t>
            </a:r>
            <a:endParaRPr lang="en-US" sz="2800">
              <a:ea typeface="Verdana"/>
            </a:endParaRPr>
          </a:p>
          <a:p>
            <a:pPr marL="228600" lvl="0" indent="-228600" rtl="0">
              <a:buFont typeface=""/>
              <a:buChar char="•"/>
            </a:pPr>
            <a:endParaRPr lang="en-GB" sz="2800" dirty="0">
              <a:latin typeface="Arial"/>
              <a:ea typeface="Arial"/>
              <a:cs typeface="Arial"/>
            </a:endParaRPr>
          </a:p>
          <a:p>
            <a:pPr marL="228600" lvl="1" indent="-228600" rtl="0">
              <a:buFont typeface=""/>
              <a:buChar char="•"/>
            </a:pPr>
            <a:r>
              <a:rPr lang="en-GB" sz="2800" baseline="0" dirty="0">
                <a:latin typeface="Calibri"/>
                <a:ea typeface="Arial"/>
                <a:cs typeface="Arial"/>
              </a:rPr>
              <a:t>How students will engage with their next two years </a:t>
            </a:r>
            <a:r>
              <a:rPr lang="en-GB" sz="2800" dirty="0">
                <a:latin typeface="Calibri"/>
                <a:ea typeface="Arial"/>
                <a:cs typeface="Arial"/>
              </a:rPr>
              <a:t>​</a:t>
            </a:r>
            <a:endParaRPr lang="en-GB" sz="2800">
              <a:latin typeface="Calibri"/>
              <a:ea typeface="Arial"/>
              <a:cs typeface="Arial"/>
            </a:endParaRPr>
          </a:p>
          <a:p>
            <a:pPr marL="228600" lvl="1" indent="-228600" rtl="0">
              <a:buFont typeface=""/>
              <a:buChar char="•"/>
            </a:pPr>
            <a:r>
              <a:rPr lang="en-GB" sz="2800" baseline="0" dirty="0">
                <a:latin typeface="Calibri"/>
                <a:ea typeface="Arial"/>
                <a:cs typeface="Arial"/>
              </a:rPr>
              <a:t>Their chances of achieving excellent qualifications</a:t>
            </a:r>
            <a:r>
              <a:rPr lang="en-GB" sz="2800" dirty="0">
                <a:latin typeface="Calibri"/>
                <a:ea typeface="Arial"/>
                <a:cs typeface="Arial"/>
              </a:rPr>
              <a:t>​</a:t>
            </a:r>
            <a:endParaRPr lang="en-GB" sz="2800">
              <a:latin typeface="Calibri"/>
              <a:ea typeface="Arial"/>
              <a:cs typeface="Arial"/>
            </a:endParaRPr>
          </a:p>
          <a:p>
            <a:pPr marL="228600" lvl="1" indent="-228600" rtl="0">
              <a:buFont typeface=""/>
              <a:buChar char="•"/>
            </a:pPr>
            <a:r>
              <a:rPr lang="en-GB" sz="2800" baseline="0" dirty="0">
                <a:latin typeface="Calibri"/>
                <a:ea typeface="Arial"/>
                <a:cs typeface="Arial"/>
              </a:rPr>
              <a:t>Future courses, employment and potentially, salary</a:t>
            </a:r>
            <a:r>
              <a:rPr lang="en-GB" sz="2800" dirty="0">
                <a:latin typeface="Calibri"/>
                <a:ea typeface="Arial"/>
                <a:cs typeface="Arial"/>
              </a:rPr>
              <a:t>​</a:t>
            </a:r>
            <a:endParaRPr lang="en-GB" sz="2800">
              <a:latin typeface="Calibri"/>
              <a:ea typeface="Arial"/>
              <a:cs typeface="Arial"/>
            </a:endParaRPr>
          </a:p>
          <a:p>
            <a:pPr marL="228600" lvl="1" indent="-228600" rtl="0">
              <a:buFont typeface=""/>
              <a:buChar char="•"/>
            </a:pPr>
            <a:endParaRPr lang="en-GB" sz="2800" dirty="0">
              <a:latin typeface="Arial"/>
              <a:ea typeface="Arial"/>
              <a:cs typeface="Arial"/>
            </a:endParaRPr>
          </a:p>
          <a:p>
            <a:r>
              <a:rPr lang="en-GB" sz="2800" baseline="0" dirty="0">
                <a:latin typeface="Calibri"/>
                <a:ea typeface="Segoe UI"/>
                <a:cs typeface="Segoe UI"/>
              </a:rPr>
              <a:t>We really want to help our students successfully achieve </a:t>
            </a:r>
            <a:r>
              <a:rPr lang="en-GB" sz="2800" dirty="0">
                <a:latin typeface="Calibri"/>
                <a:ea typeface="Segoe UI"/>
                <a:cs typeface="Segoe UI"/>
              </a:rPr>
              <a:t>their future</a:t>
            </a:r>
            <a:r>
              <a:rPr lang="en-GB" sz="2800" baseline="0" dirty="0">
                <a:latin typeface="Calibri"/>
                <a:ea typeface="Segoe UI"/>
                <a:cs typeface="Segoe UI"/>
              </a:rPr>
              <a:t> career, job and life aspirations.</a:t>
            </a:r>
            <a:r>
              <a:rPr lang="en-GB" sz="2800" dirty="0">
                <a:latin typeface="Calibri"/>
                <a:ea typeface="Segoe UI"/>
                <a:cs typeface="Segoe UI"/>
              </a:rPr>
              <a:t>​</a:t>
            </a:r>
            <a:endParaRPr lang="en-GB" sz="2800">
              <a:latin typeface="Calibri"/>
              <a:ea typeface="Segoe UI"/>
              <a:cs typeface="Segoe U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61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kgshiel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765175"/>
            <a:ext cx="43545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/>
          </a:p>
        </p:txBody>
      </p:sp>
      <p:pic>
        <p:nvPicPr>
          <p:cNvPr id="5125" name="Picture 7" descr="sign_post_430x100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0350"/>
            <a:ext cx="8569325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5"/>
          <p:cNvSpPr>
            <a:spLocks noGrp="1" noChangeArrowheads="1"/>
          </p:cNvSpPr>
          <p:nvPr>
            <p:ph type="title"/>
          </p:nvPr>
        </p:nvSpPr>
        <p:spPr>
          <a:xfrm>
            <a:off x="1883851" y="333355"/>
            <a:ext cx="5843404" cy="823119"/>
          </a:xfrm>
        </p:spPr>
        <p:txBody>
          <a:bodyPr>
            <a:noAutofit/>
          </a:bodyPr>
          <a:lstStyle/>
          <a:p>
            <a:pPr eaLnBrk="1" hangingPunct="1"/>
            <a:r>
              <a:rPr lang="en-GB" sz="4400" b="1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The Core Curriculum</a:t>
            </a:r>
          </a:p>
        </p:txBody>
      </p:sp>
      <p:sp>
        <p:nvSpPr>
          <p:cNvPr id="8196" name="Rectangle 6"/>
          <p:cNvSpPr>
            <a:spLocks noGrp="1" noChangeArrowheads="1"/>
          </p:cNvSpPr>
          <p:nvPr>
            <p:ph idx="1"/>
          </p:nvPr>
        </p:nvSpPr>
        <p:spPr>
          <a:xfrm>
            <a:off x="351956" y="1182981"/>
            <a:ext cx="8431763" cy="53053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7150" indent="0" eaLnBrk="1" hangingPunct="1">
              <a:buNone/>
            </a:pPr>
            <a:r>
              <a:rPr lang="en-GB" sz="2400" b="1" dirty="0"/>
              <a:t>GCSE</a:t>
            </a:r>
            <a:endParaRPr lang="en-GB" sz="2400" b="1">
              <a:ea typeface="Calibri"/>
              <a:cs typeface="Calibri"/>
            </a:endParaRPr>
          </a:p>
          <a:p>
            <a:pPr marL="400050" eaLnBrk="1" hangingPunct="1">
              <a:buFont typeface="Wingdings" panose="020B0604020202020204" pitchFamily="34" charset="0"/>
              <a:buChar char="ü"/>
            </a:pPr>
            <a:r>
              <a:rPr lang="en-GB" sz="2400" dirty="0"/>
              <a:t>English (Language and Literature GCSEs)</a:t>
            </a:r>
            <a:endParaRPr lang="en-GB" sz="2400" dirty="0">
              <a:ea typeface="Calibri"/>
              <a:cs typeface="Calibri"/>
            </a:endParaRPr>
          </a:p>
          <a:p>
            <a:pPr marL="400050" eaLnBrk="1" hangingPunct="1">
              <a:buFont typeface="Wingdings" panose="020B0604020202020204" pitchFamily="34" charset="0"/>
              <a:buChar char="ü"/>
            </a:pPr>
            <a:r>
              <a:rPr lang="en-GB" sz="2400" dirty="0"/>
              <a:t>Mathematics</a:t>
            </a:r>
            <a:endParaRPr lang="en-GB" sz="2400" dirty="0">
              <a:ea typeface="Calibri"/>
              <a:cs typeface="Calibri"/>
            </a:endParaRPr>
          </a:p>
          <a:p>
            <a:pPr marL="400050">
              <a:buFont typeface="Wingdings" panose="020B0604020202020204" pitchFamily="34" charset="0"/>
              <a:buChar char="ü"/>
            </a:pPr>
            <a:r>
              <a:rPr lang="en-GB" sz="2400" dirty="0"/>
              <a:t>Science - either  </a:t>
            </a:r>
            <a:endParaRPr lang="en-GB" sz="2400">
              <a:ea typeface="Calibri"/>
              <a:cs typeface="Calibri" panose="020F0502020204030204"/>
            </a:endParaRPr>
          </a:p>
          <a:p>
            <a:pPr marL="742950" lvl="1"/>
            <a:r>
              <a:rPr lang="en-GB" sz="2400" dirty="0"/>
              <a:t>Combined Science (worth 2 GCSEs)</a:t>
            </a:r>
            <a:endParaRPr lang="en-US" sz="2400">
              <a:ea typeface="Calibri"/>
              <a:cs typeface="Calibri"/>
            </a:endParaRPr>
          </a:p>
          <a:p>
            <a:pPr marL="742950" lvl="1"/>
            <a:r>
              <a:rPr lang="en-GB" sz="2400" dirty="0"/>
              <a:t>Separate Science (Biology, Chemistry and Physics worth 1 GCSE each). </a:t>
            </a:r>
            <a:endParaRPr lang="en-US" sz="2400">
              <a:ea typeface="Calibri"/>
              <a:cs typeface="Calibri"/>
            </a:endParaRPr>
          </a:p>
          <a:p>
            <a:pPr marL="685800" lvl="2" indent="0">
              <a:buNone/>
            </a:pPr>
            <a:endParaRPr lang="en-GB" sz="2400" dirty="0">
              <a:ea typeface="Calibri"/>
              <a:cs typeface="Calibri"/>
            </a:endParaRPr>
          </a:p>
          <a:p>
            <a:pPr marL="57150" indent="0" eaLnBrk="1" hangingPunct="1">
              <a:buNone/>
            </a:pPr>
            <a:r>
              <a:rPr lang="en-GB" sz="2400" b="1" dirty="0"/>
              <a:t>Core</a:t>
            </a:r>
            <a:endParaRPr lang="en-GB" sz="2400" b="1">
              <a:ea typeface="Calibri"/>
              <a:cs typeface="Calibri"/>
            </a:endParaRPr>
          </a:p>
          <a:p>
            <a:pPr marL="400050">
              <a:buFont typeface="Wingdings" panose="020B0604020202020204" pitchFamily="34" charset="0"/>
              <a:buChar char="ü"/>
            </a:pPr>
            <a:r>
              <a:rPr lang="en-GB" sz="2400" dirty="0"/>
              <a:t>RPE </a:t>
            </a:r>
            <a:endParaRPr lang="en-GB" sz="2400" dirty="0">
              <a:ea typeface="Calibri"/>
              <a:cs typeface="Calibri"/>
            </a:endParaRPr>
          </a:p>
          <a:p>
            <a:pPr marL="400050" eaLnBrk="1" hangingPunct="1">
              <a:buFont typeface="Wingdings" panose="020B0604020202020204" pitchFamily="34" charset="0"/>
              <a:buChar char="ü"/>
            </a:pPr>
            <a:r>
              <a:rPr lang="en-GB" sz="2400" dirty="0"/>
              <a:t>PDE (applications, work experience, PSHE)</a:t>
            </a:r>
            <a:endParaRPr lang="en-GB" sz="2400" dirty="0">
              <a:ea typeface="Calibri"/>
              <a:cs typeface="Calibri"/>
            </a:endParaRPr>
          </a:p>
          <a:p>
            <a:pPr marL="400050">
              <a:buFont typeface="Wingdings" panose="020B0604020202020204" pitchFamily="34" charset="0"/>
              <a:buChar char="ü"/>
            </a:pPr>
            <a:r>
              <a:rPr lang="en-GB" sz="2400" dirty="0"/>
              <a:t>PE (including Sports Leaders Award and continuation of core PE offer)</a:t>
            </a:r>
            <a:endParaRPr lang="en-GB" sz="2400" dirty="0">
              <a:ea typeface="Calibri"/>
              <a:cs typeface="Calibri"/>
            </a:endParaRPr>
          </a:p>
          <a:p>
            <a:pPr lvl="2" eaLnBrk="1" hangingPunct="1"/>
            <a:endParaRPr lang="en-GB" sz="1700"/>
          </a:p>
          <a:p>
            <a:pPr marL="457200" lvl="1" indent="0" eaLnBrk="1" hangingPunct="1">
              <a:buNone/>
            </a:pPr>
            <a:endParaRPr lang="en-GB"/>
          </a:p>
        </p:txBody>
      </p:sp>
      <p:pic>
        <p:nvPicPr>
          <p:cNvPr id="8197" name="Picture 4" descr="jackhunt_title"/>
          <p:cNvPicPr>
            <a:picLocks noChangeAspect="1" noChangeArrowheads="1"/>
          </p:cNvPicPr>
          <p:nvPr/>
        </p:nvPicPr>
        <p:blipFill>
          <a:blip r:embed="rId3"/>
          <a:srcRect r="41490" b="-16667"/>
          <a:stretch>
            <a:fillRect/>
          </a:stretch>
        </p:blipFill>
        <p:spPr bwMode="auto">
          <a:xfrm flipV="1">
            <a:off x="6300788" y="6858000"/>
            <a:ext cx="2843212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3161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D7350-5708-FB69-6229-10A064C27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839" y="1724985"/>
            <a:ext cx="8720586" cy="494080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4400" b="1" dirty="0">
                <a:solidFill>
                  <a:srgbClr val="FF0000"/>
                </a:solidFill>
                <a:ea typeface="Calibri"/>
                <a:cs typeface="Calibri"/>
              </a:rPr>
              <a:t>HOW TO MAXIMISE GRADES</a:t>
            </a:r>
          </a:p>
          <a:p>
            <a:pPr marL="0" indent="0" algn="ctr">
              <a:buNone/>
            </a:pPr>
            <a:endParaRPr lang="en-GB" sz="3200" b="1" dirty="0">
              <a:solidFill>
                <a:srgbClr val="FF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GB" sz="2800" dirty="0">
                <a:latin typeface="Calibri"/>
                <a:ea typeface="Verdana"/>
                <a:cs typeface="Calibri"/>
              </a:rPr>
              <a:t>Work Hard in all Lessons!</a:t>
            </a:r>
          </a:p>
          <a:p>
            <a:pPr marL="0" indent="0">
              <a:buNone/>
            </a:pPr>
            <a:endParaRPr lang="en-GB" sz="2800" dirty="0">
              <a:latin typeface="Calibri"/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GB" sz="2800">
                <a:latin typeface="Calibri"/>
                <a:ea typeface="Verdana"/>
                <a:cs typeface="Calibri"/>
              </a:rPr>
              <a:t>Completion of homework on the </a:t>
            </a:r>
            <a:r>
              <a:rPr lang="en-GB" sz="2800" err="1">
                <a:latin typeface="Calibri"/>
                <a:ea typeface="Verdana"/>
                <a:cs typeface="Calibri"/>
              </a:rPr>
              <a:t>Sparx</a:t>
            </a:r>
            <a:r>
              <a:rPr lang="en-GB" sz="2800" dirty="0">
                <a:latin typeface="Calibri"/>
                <a:ea typeface="Verdana"/>
                <a:cs typeface="Calibri"/>
              </a:rPr>
              <a:t> platform and any other revision tasks set to be completed.</a:t>
            </a:r>
            <a:endParaRPr lang="en-US" sz="2800">
              <a:latin typeface="Calibri"/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GB" sz="2800" dirty="0">
              <a:latin typeface="Calibri"/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GB" sz="2800" dirty="0">
                <a:latin typeface="Calibri"/>
                <a:ea typeface="Verdana"/>
                <a:cs typeface="Calibri"/>
              </a:rPr>
              <a:t>Make sure they have the correct equipment with them for their learning </a:t>
            </a:r>
            <a:r>
              <a:rPr lang="en-GB" sz="2800" err="1">
                <a:latin typeface="Calibri"/>
                <a:ea typeface="Verdana"/>
                <a:cs typeface="Calibri"/>
              </a:rPr>
              <a:t>eg</a:t>
            </a:r>
            <a:r>
              <a:rPr lang="en-GB" sz="2800">
                <a:latin typeface="Calibri"/>
                <a:ea typeface="Verdana"/>
                <a:cs typeface="Calibri"/>
              </a:rPr>
              <a:t> iPad fully charged / Maths Equipment</a:t>
            </a: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GB" sz="2800" dirty="0">
              <a:latin typeface="Calibri"/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GB" sz="2800" dirty="0">
                <a:latin typeface="Calibri"/>
                <a:ea typeface="Verdana"/>
                <a:cs typeface="Calibri"/>
              </a:rPr>
              <a:t>Setting a routine at home where work and revision can be completed. Ideally a quiet space</a:t>
            </a:r>
            <a:endParaRPr lang="en-US" sz="2800" dirty="0">
              <a:latin typeface="Calibri"/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GB" sz="2800" dirty="0">
              <a:ea typeface="Verdana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GB" sz="2800" dirty="0">
                <a:ea typeface="Verdana"/>
                <a:cs typeface="Calibri"/>
              </a:rPr>
              <a:t>Encourage reading every day, this will help in all subjects</a:t>
            </a: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endParaRPr lang="en-GB" dirty="0">
              <a:ea typeface="Calibri"/>
              <a:cs typeface="Calibri"/>
            </a:endParaRPr>
          </a:p>
          <a:p>
            <a:pPr>
              <a:buFont typeface="Wingdings" panose="020B0604020202020204" pitchFamily="34" charset="0"/>
              <a:buChar char="Ø"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5" name="Content Placeholder 3" descr="How to Learn English Speaking at Home - Schoolnet">
            <a:extLst>
              <a:ext uri="{FF2B5EF4-FFF2-40B4-BE49-F238E27FC236}">
                <a16:creationId xmlns:a16="http://schemas.microsoft.com/office/drawing/2014/main" id="{96247AE3-EA1F-2212-5327-A148BE3D9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09" y="163494"/>
            <a:ext cx="2228615" cy="1306228"/>
          </a:xfrm>
          <a:prstGeom prst="rect">
            <a:avLst/>
          </a:prstGeom>
        </p:spPr>
      </p:pic>
      <p:pic>
        <p:nvPicPr>
          <p:cNvPr id="7" name="Picture 6" descr="A chalkboard with maths and formulas&#10;&#10;AI-generated content may be incorrect.">
            <a:extLst>
              <a:ext uri="{FF2B5EF4-FFF2-40B4-BE49-F238E27FC236}">
                <a16:creationId xmlns:a16="http://schemas.microsoft.com/office/drawing/2014/main" id="{C60D5140-2C7A-FE09-D9C4-E20E78ADB3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49" r="19137" b="1"/>
          <a:stretch>
            <a:fillRect/>
          </a:stretch>
        </p:blipFill>
        <p:spPr>
          <a:xfrm>
            <a:off x="3495751" y="147510"/>
            <a:ext cx="2230224" cy="1314564"/>
          </a:xfrm>
          <a:prstGeom prst="rect">
            <a:avLst/>
          </a:prstGeom>
        </p:spPr>
      </p:pic>
      <p:pic>
        <p:nvPicPr>
          <p:cNvPr id="9" name="Picture 8" descr="Science Images - Free Download on Freepik">
            <a:extLst>
              <a:ext uri="{FF2B5EF4-FFF2-40B4-BE49-F238E27FC236}">
                <a16:creationId xmlns:a16="http://schemas.microsoft.com/office/drawing/2014/main" id="{51BF3CEE-5140-E842-0AB3-DAF22A9509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1734" y="164978"/>
            <a:ext cx="2237151" cy="131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37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>
          <a:xfrm>
            <a:off x="652143" y="185757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sz="4400" b="1">
                <a:solidFill>
                  <a:srgbClr val="FF0000"/>
                </a:solidFill>
              </a:rPr>
              <a:t>Year 9 Option Choices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6148" name="Rectangle 6"/>
          <p:cNvSpPr>
            <a:spLocks noGrp="1" noChangeArrowheads="1"/>
          </p:cNvSpPr>
          <p:nvPr>
            <p:ph idx="1"/>
          </p:nvPr>
        </p:nvSpPr>
        <p:spPr>
          <a:xfrm>
            <a:off x="297971" y="1724985"/>
            <a:ext cx="8619945" cy="44519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buNone/>
            </a:pPr>
            <a:r>
              <a:rPr lang="en-GB" sz="3200" dirty="0"/>
              <a:t>It’s time to decide what subjects to study in Years 10 and 11 (key stage 4)</a:t>
            </a:r>
            <a:endParaRPr lang="en-GB" sz="3200" dirty="0">
              <a:ea typeface="Calibri"/>
              <a:cs typeface="Calibri"/>
            </a:endParaRPr>
          </a:p>
          <a:p>
            <a:pPr eaLnBrk="1" hangingPunct="1"/>
            <a:endParaRPr lang="en-GB" sz="3200" dirty="0">
              <a:ea typeface="Calibri"/>
              <a:cs typeface="Calibri"/>
            </a:endParaRPr>
          </a:p>
          <a:p>
            <a:pPr marL="685800" lvl="1" indent="-342900" eaLnBrk="1" hangingPunct="1">
              <a:buFont typeface="Wingdings" panose="020B0604020202020204" pitchFamily="34" charset="0"/>
              <a:buChar char="ü"/>
            </a:pPr>
            <a:r>
              <a:rPr lang="en-GB" sz="3200" b="1" dirty="0"/>
              <a:t>GCSEs</a:t>
            </a:r>
            <a:endParaRPr lang="en-GB" sz="3200" b="1">
              <a:ea typeface="Calibri"/>
              <a:cs typeface="Calibri"/>
            </a:endParaRPr>
          </a:p>
          <a:p>
            <a:pPr marL="685800" lvl="2" indent="0" eaLnBrk="1" hangingPunct="1">
              <a:buNone/>
            </a:pPr>
            <a:r>
              <a:rPr lang="en-GB" sz="3200" dirty="0"/>
              <a:t>In subjects that students know, or ‘new’ subjects</a:t>
            </a:r>
            <a:endParaRPr lang="en-GB" sz="3200">
              <a:ea typeface="Calibri"/>
              <a:cs typeface="Calibri"/>
            </a:endParaRPr>
          </a:p>
          <a:p>
            <a:pPr marL="914400" lvl="2" indent="0" eaLnBrk="1" hangingPunct="1">
              <a:buNone/>
            </a:pPr>
            <a:endParaRPr lang="en-GB" sz="3200" dirty="0">
              <a:ea typeface="Calibri"/>
              <a:cs typeface="Calibri"/>
            </a:endParaRPr>
          </a:p>
          <a:p>
            <a:pPr lvl="1">
              <a:buFont typeface="Wingdings" panose="020B0604020202020204" pitchFamily="34" charset="0"/>
              <a:buChar char="ü"/>
            </a:pPr>
            <a:r>
              <a:rPr lang="en-GB" sz="3200" b="1" dirty="0"/>
              <a:t>  Technical or Vocational subjects</a:t>
            </a:r>
            <a:endParaRPr lang="en-GB" sz="3200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8226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5"/>
          <p:cNvSpPr>
            <a:spLocks noGrp="1" noChangeArrowheads="1"/>
          </p:cNvSpPr>
          <p:nvPr>
            <p:ph type="title"/>
          </p:nvPr>
        </p:nvSpPr>
        <p:spPr>
          <a:xfrm>
            <a:off x="658220" y="168881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sz="4400" b="1">
                <a:solidFill>
                  <a:srgbClr val="FF0000"/>
                </a:solidFill>
              </a:rPr>
              <a:t>What do students choose?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9220" name="Rectangle 6"/>
          <p:cNvSpPr>
            <a:spLocks noGrp="1" noChangeArrowheads="1"/>
          </p:cNvSpPr>
          <p:nvPr>
            <p:ph idx="1"/>
          </p:nvPr>
        </p:nvSpPr>
        <p:spPr>
          <a:xfrm>
            <a:off x="226084" y="1724985"/>
            <a:ext cx="8749341" cy="445197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3200" dirty="0"/>
              <a:t>Students have 4</a:t>
            </a:r>
            <a:r>
              <a:rPr lang="en-GB" sz="3200" b="1" dirty="0"/>
              <a:t> </a:t>
            </a:r>
            <a:r>
              <a:rPr lang="en-GB" sz="3200" dirty="0"/>
              <a:t>option ‘choices’, within the guidance provided by the school</a:t>
            </a: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/>
              <a:t>To help  get the best results in Year 11 and to make the decision easier we will guide students onto the most appropriate pathway</a:t>
            </a:r>
            <a:endParaRPr lang="en-GB" sz="3200" dirty="0">
              <a:ea typeface="Calibri"/>
              <a:cs typeface="Calibri"/>
            </a:endParaRPr>
          </a:p>
          <a:p>
            <a:pPr marL="0" indent="0" eaLnBrk="1" hangingPunct="1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 eaLnBrk="1" hangingPunct="1">
              <a:buNone/>
            </a:pPr>
            <a:r>
              <a:rPr lang="en-GB" sz="3200" dirty="0"/>
              <a:t>This is based on </a:t>
            </a:r>
            <a:r>
              <a:rPr lang="en-GB" sz="3200" i="1" dirty="0"/>
              <a:t>thorough</a:t>
            </a:r>
            <a:r>
              <a:rPr lang="en-GB" sz="3200" dirty="0"/>
              <a:t> analysis of current levels, target grades and forecasted grades in the context of past trends.</a:t>
            </a:r>
            <a:endParaRPr lang="en-GB" sz="3200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692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Purple Pathway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82" y="1341252"/>
            <a:ext cx="8733250" cy="514710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buClr>
                <a:schemeClr val="tx2"/>
              </a:buClr>
              <a:buNone/>
            </a:pPr>
            <a:r>
              <a:rPr lang="en-GB" sz="2400" dirty="0"/>
              <a:t>Some students will be guided to the EBacc (English Baccalaureate)</a:t>
            </a:r>
            <a:endParaRPr lang="en-GB" sz="2400" dirty="0">
              <a:ea typeface="Calibri"/>
              <a:cs typeface="Calibri"/>
            </a:endParaRPr>
          </a:p>
          <a:p>
            <a:pPr marL="400050" lvl="2" indent="0">
              <a:buNone/>
            </a:pPr>
            <a:endParaRPr lang="en-GB" sz="2400" dirty="0">
              <a:ea typeface="Calibri"/>
              <a:cs typeface="Calibri"/>
            </a:endParaRPr>
          </a:p>
          <a:p>
            <a:pPr marL="400050" lvl="2" indent="0">
              <a:buNone/>
            </a:pPr>
            <a:r>
              <a:rPr lang="en-GB" sz="2400" dirty="0"/>
              <a:t>This is a combination of:</a:t>
            </a:r>
            <a:endParaRPr lang="en-GB" sz="2400" dirty="0">
              <a:ea typeface="Calibri"/>
              <a:cs typeface="Calibri"/>
            </a:endParaRPr>
          </a:p>
          <a:p>
            <a:pPr marL="742950" lvl="2" indent="-342900"/>
            <a:r>
              <a:rPr lang="en-GB" sz="2400" dirty="0"/>
              <a:t>A Humanity (either Geography or History) </a:t>
            </a:r>
            <a:endParaRPr lang="en-GB" sz="2400" dirty="0">
              <a:ea typeface="Calibri"/>
              <a:cs typeface="Calibri"/>
            </a:endParaRPr>
          </a:p>
          <a:p>
            <a:pPr marL="742950" lvl="2" indent="-342900"/>
            <a:r>
              <a:rPr lang="en-GB" sz="2400" dirty="0"/>
              <a:t>A Language </a:t>
            </a:r>
            <a:endParaRPr lang="en-GB" sz="2400">
              <a:ea typeface="Calibri" panose="020F0502020204030204"/>
              <a:cs typeface="Calibri"/>
            </a:endParaRPr>
          </a:p>
          <a:p>
            <a:pPr marL="400050" lvl="2" indent="0">
              <a:buNone/>
            </a:pP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The Government are keen to see as many students as possible leave with GCSEs in these subjects, but we know this combination does not suit everyone; we only guide students who we are confident will achieve at least a 5 in each of these subjects onto this pathway. </a:t>
            </a:r>
            <a:endParaRPr lang="en-GB" sz="2400" dirty="0">
              <a:ea typeface="Calibri"/>
              <a:cs typeface="Calibri" panose="020F0502020204030204"/>
            </a:endParaRPr>
          </a:p>
          <a:p>
            <a:pPr marL="0" indent="0">
              <a:buNone/>
            </a:pPr>
            <a:endParaRPr lang="en-GB" sz="2400" dirty="0">
              <a:ea typeface="Calibri"/>
              <a:cs typeface="Calibri" panose="020F0502020204030204"/>
            </a:endParaRPr>
          </a:p>
          <a:p>
            <a:r>
              <a:rPr lang="en-GB" sz="2400" dirty="0"/>
              <a:t>Students who are not on this pathway can still choose this combination if they wish.</a:t>
            </a:r>
            <a:endParaRPr lang="en-GB" sz="24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0916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376" y="215900"/>
            <a:ext cx="6862120" cy="1403621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Guidance – Purple Pathway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310" y="2132007"/>
            <a:ext cx="8775570" cy="361159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>
              <a:buClr>
                <a:schemeClr val="tx2"/>
              </a:buClr>
              <a:buNone/>
            </a:pPr>
            <a:r>
              <a:rPr lang="en-GB" sz="3200" dirty="0"/>
              <a:t>If we think students have a very strong chance of doing well at all the EBacc subjects, we will guide them to do Geography or History plus a Language.</a:t>
            </a:r>
            <a:endParaRPr lang="en-GB" sz="3200" dirty="0">
              <a:ea typeface="Calibri"/>
              <a:cs typeface="Calibri"/>
            </a:endParaRPr>
          </a:p>
          <a:p>
            <a:pPr marL="0" lvl="1" indent="0">
              <a:buClr>
                <a:schemeClr val="tx2"/>
              </a:buClr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lvl="1" indent="0">
              <a:buClr>
                <a:schemeClr val="tx2"/>
              </a:buClr>
              <a:buNone/>
            </a:pPr>
            <a:endParaRPr lang="en-GB" sz="3200" b="1" dirty="0">
              <a:ea typeface="Calibri"/>
              <a:cs typeface="Calibri"/>
            </a:endParaRPr>
          </a:p>
          <a:p>
            <a:pPr marL="0" lvl="1" indent="0">
              <a:buClr>
                <a:schemeClr val="tx2"/>
              </a:buClr>
              <a:buNone/>
            </a:pPr>
            <a:r>
              <a:rPr lang="en-GB" sz="3200" dirty="0"/>
              <a:t>This will then leave them with 2 more ‘free’ choices from the list (which </a:t>
            </a:r>
            <a:r>
              <a:rPr lang="en-GB" sz="3200" b="1" i="1" u="sng" dirty="0"/>
              <a:t>can</a:t>
            </a:r>
            <a:r>
              <a:rPr lang="en-GB" sz="3200" dirty="0"/>
              <a:t> include any subject they didn’t tick as choice 1 or 2)</a:t>
            </a:r>
            <a:endParaRPr lang="en-GB" sz="3200">
              <a:ea typeface="Calibri"/>
              <a:cs typeface="Calibri"/>
            </a:endParaRPr>
          </a:p>
          <a:p>
            <a:pPr marL="0" lvl="1" indent="0">
              <a:buClr>
                <a:schemeClr val="tx2"/>
              </a:buClr>
              <a:buNone/>
            </a:pPr>
            <a:endParaRPr lang="en-GB" sz="2400"/>
          </a:p>
          <a:p>
            <a:pPr marL="342900" lvl="1" indent="-342900">
              <a:buClr>
                <a:schemeClr val="tx2"/>
              </a:buClr>
              <a:buFont typeface="Wingdings" pitchFamily="2" charset="2"/>
              <a:buChar char="¡"/>
            </a:pPr>
            <a:endParaRPr lang="en-GB" sz="24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76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7808" y="43661"/>
            <a:ext cx="5131403" cy="1479805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cs typeface="Calibri Light"/>
              </a:rPr>
              <a:t>Orange Pathway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615" y="1352762"/>
            <a:ext cx="8690047" cy="51212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800" dirty="0"/>
              <a:t>To make sure all Jack Hunt students have a balanced set of courses we make sure that everyone chooses at least one EBACC subject to go with their English, Maths and Science. </a:t>
            </a:r>
            <a:endParaRPr lang="en-US" sz="2800">
              <a:ea typeface="Calibri"/>
              <a:cs typeface="Calibri"/>
            </a:endParaRPr>
          </a:p>
          <a:p>
            <a:pPr marL="0" indent="0">
              <a:buNone/>
            </a:pPr>
            <a:endParaRPr lang="en-GB" sz="28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800" dirty="0"/>
              <a:t>This way everyone will leave with a broad set of subjects </a:t>
            </a:r>
            <a:r>
              <a:rPr lang="en-GB" sz="2800"/>
              <a:t>that people will be looking for:</a:t>
            </a:r>
            <a:endParaRPr lang="en-GB" sz="28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800" dirty="0"/>
              <a:t>					</a:t>
            </a:r>
            <a:endParaRPr lang="en-GB" sz="28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800"/>
              <a:t>French, Spanish, Urdu</a:t>
            </a:r>
            <a:endParaRPr lang="en-GB" sz="28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800"/>
              <a:t>Geography, History</a:t>
            </a:r>
            <a:endParaRPr lang="en-GB" sz="2800">
              <a:ea typeface="Calibri"/>
              <a:cs typeface="Calibri"/>
            </a:endParaRP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This leaves students with </a:t>
            </a:r>
            <a:r>
              <a:rPr lang="en-GB" sz="2800" b="1" dirty="0"/>
              <a:t>3</a:t>
            </a:r>
            <a:r>
              <a:rPr lang="en-GB" sz="2800" dirty="0"/>
              <a:t> more choices to make</a:t>
            </a:r>
            <a:endParaRPr lang="en-GB" sz="28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3681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2733" y="318819"/>
            <a:ext cx="4264998" cy="1143000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Orange Pathway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970" y="1723134"/>
            <a:ext cx="7989943" cy="4425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/>
              <a:t>Students will need to tick one of the subjects from box 1  leaving 3 </a:t>
            </a:r>
            <a:r>
              <a:rPr lang="en-GB" sz="2400" u="sng" dirty="0"/>
              <a:t>free</a:t>
            </a:r>
            <a:r>
              <a:rPr lang="en-GB" sz="2400" dirty="0"/>
              <a:t> choices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 dirty="0"/>
              <a:t>These free choices can be a subject they didn’t tick as choice 1, or any other subject.</a:t>
            </a:r>
            <a:endParaRPr lang="en-GB" sz="2400" dirty="0">
              <a:cs typeface="Calibri"/>
            </a:endParaRP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r>
              <a:rPr lang="en-GB" sz="2400" dirty="0"/>
              <a:t>It may even result in them choosing a combination that matches the EBACC pathway anyway!</a:t>
            </a:r>
            <a:endParaRPr lang="en-GB" sz="2400" dirty="0">
              <a:cs typeface="Calibri"/>
            </a:endParaRP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 b="1"/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 b="1"/>
          </a:p>
          <a:p>
            <a:pPr marL="0" indent="0"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066955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Pathways  - a summary</a:t>
            </a:r>
            <a:endParaRPr lang="en-GB" sz="4400" b="1" dirty="0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858" y="2113172"/>
            <a:ext cx="8447416" cy="40637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b="1" dirty="0"/>
              <a:t>PURPLE (EBacc)</a:t>
            </a:r>
            <a:r>
              <a:rPr lang="en-GB" sz="3200" dirty="0"/>
              <a:t> - 1 Humanity, 1 Language,  </a:t>
            </a: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/>
              <a:t>	any 2 others</a:t>
            </a:r>
            <a:endParaRPr lang="en-GB" sz="3200">
              <a:ea typeface="Calibri"/>
              <a:cs typeface="Calibri"/>
            </a:endParaRPr>
          </a:p>
          <a:p>
            <a:pPr marL="0" indent="0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2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b="1" dirty="0"/>
              <a:t>ORANGE</a:t>
            </a:r>
            <a:r>
              <a:rPr lang="en-GB" sz="3200" dirty="0"/>
              <a:t> - 1 from the EBacc list, </a:t>
            </a:r>
            <a:endParaRPr lang="en-GB" sz="32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200" dirty="0"/>
              <a:t>	any 3 others</a:t>
            </a:r>
            <a:endParaRPr lang="en-GB" sz="3200">
              <a:ea typeface="Calibri"/>
              <a:cs typeface="Calibri" panose="020F0502020204030204"/>
            </a:endParaRP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462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D9CB9-2692-FC60-CF7B-D11CD8A7D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30" y="373235"/>
            <a:ext cx="8158163" cy="994172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Optional GCSEs at Jack Hunt School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3B51352-8295-D872-DFFB-8821E7EEC449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357187" y="2226469"/>
            <a:ext cx="4157663" cy="3263504"/>
          </a:xfrm>
          <a:prstGeom prst="rect">
            <a:avLst/>
          </a:prstGeom>
        </p:spPr>
        <p:txBody>
          <a:bodyPr vert="horz" lIns="68580" tIns="34290" rIns="68580" bIns="3429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endParaRPr lang="en-GB" sz="1425" dirty="0"/>
          </a:p>
          <a:p>
            <a:pPr lvl="1" eaLnBrk="1" hangingPunct="1"/>
            <a:r>
              <a:rPr lang="en-GB" dirty="0"/>
              <a:t>Art and Design – Fine Art</a:t>
            </a:r>
          </a:p>
          <a:p>
            <a:pPr lvl="1" eaLnBrk="1" hangingPunct="1"/>
            <a:r>
              <a:rPr lang="en-GB" dirty="0"/>
              <a:t>Art and Design - Graphic</a:t>
            </a:r>
          </a:p>
          <a:p>
            <a:pPr marL="342900" lvl="1" indent="0">
              <a:buNone/>
            </a:pPr>
            <a:r>
              <a:rPr lang="en-GB"/>
              <a:t>     Communication</a:t>
            </a:r>
            <a:endParaRPr lang="en-GB">
              <a:ea typeface="Calibri"/>
              <a:cs typeface="Calibri"/>
            </a:endParaRPr>
          </a:p>
          <a:p>
            <a:pPr lvl="1" eaLnBrk="1" hangingPunct="1"/>
            <a:r>
              <a:rPr lang="en-GB" dirty="0">
                <a:solidFill>
                  <a:srgbClr val="FF0000"/>
                </a:solidFill>
              </a:rPr>
              <a:t>Business Studies</a:t>
            </a:r>
            <a:endParaRPr lang="en-GB" dirty="0">
              <a:solidFill>
                <a:srgbClr val="FF0000"/>
              </a:solidFill>
              <a:cs typeface="Calibri"/>
            </a:endParaRPr>
          </a:p>
          <a:p>
            <a:pPr lvl="1" eaLnBrk="1" hangingPunct="1"/>
            <a:r>
              <a:rPr lang="en-GB" dirty="0">
                <a:solidFill>
                  <a:srgbClr val="FF0000"/>
                </a:solidFill>
              </a:rPr>
              <a:t>Citizenship</a:t>
            </a:r>
            <a:endParaRPr lang="en-GB" dirty="0">
              <a:solidFill>
                <a:srgbClr val="FF0000"/>
              </a:solidFill>
              <a:cs typeface="Calibri" panose="020F0502020204030204"/>
            </a:endParaRPr>
          </a:p>
          <a:p>
            <a:pPr lvl="1"/>
            <a:r>
              <a:rPr lang="en-GB" dirty="0"/>
              <a:t>Design and Technology</a:t>
            </a:r>
          </a:p>
          <a:p>
            <a:pPr lvl="1" eaLnBrk="1" hangingPunct="1"/>
            <a:r>
              <a:rPr lang="en-GB" dirty="0"/>
              <a:t>Drama</a:t>
            </a:r>
          </a:p>
          <a:p>
            <a:pPr lvl="1" eaLnBrk="1" hangingPunct="1"/>
            <a:r>
              <a:rPr lang="en-GB" dirty="0"/>
              <a:t>Geography</a:t>
            </a:r>
          </a:p>
          <a:p>
            <a:pPr marL="342900" lvl="1" indent="0" eaLnBrk="1" hangingPunct="1">
              <a:buNone/>
            </a:pPr>
            <a:endParaRPr lang="en-GB" dirty="0"/>
          </a:p>
          <a:p>
            <a:pPr marL="342900" lvl="1" indent="0" eaLnBrk="1" hangingPunct="1">
              <a:buNone/>
            </a:pP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BD30ABD-DEE2-59F3-DA88-B825AB1C2EA3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629152" y="2266950"/>
            <a:ext cx="3886200" cy="3263504"/>
          </a:xfrm>
          <a:prstGeom prst="rect">
            <a:avLst/>
          </a:prstGeom>
        </p:spPr>
        <p:txBody>
          <a:bodyPr vert="horz" lIns="68580" tIns="34290" rIns="68580" bIns="3429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tx1"/>
              </a:buClr>
            </a:pPr>
            <a:r>
              <a:rPr lang="en-GB" dirty="0"/>
              <a:t>History</a:t>
            </a:r>
          </a:p>
          <a:p>
            <a:pPr lvl="1">
              <a:buClr>
                <a:schemeClr val="tx1"/>
              </a:buClr>
            </a:pPr>
            <a:r>
              <a:rPr lang="en-GB" dirty="0">
                <a:solidFill>
                  <a:srgbClr val="FF0000"/>
                </a:solidFill>
              </a:rPr>
              <a:t>Ancient History</a:t>
            </a:r>
          </a:p>
          <a:p>
            <a:pPr lvl="1">
              <a:buClr>
                <a:schemeClr val="tx1"/>
              </a:buClr>
            </a:pPr>
            <a:r>
              <a:rPr lang="en-GB" dirty="0"/>
              <a:t>Language* </a:t>
            </a:r>
          </a:p>
          <a:p>
            <a:pPr lvl="1" eaLnBrk="1" hangingPunct="1"/>
            <a:r>
              <a:rPr lang="en-GB" dirty="0"/>
              <a:t>Music</a:t>
            </a:r>
          </a:p>
          <a:p>
            <a:pPr lvl="1"/>
            <a:r>
              <a:rPr lang="en-GB" dirty="0"/>
              <a:t>RPE</a:t>
            </a:r>
          </a:p>
          <a:p>
            <a:pPr lvl="1"/>
            <a:r>
              <a:rPr lang="en-GB" dirty="0"/>
              <a:t>Separate Science*</a:t>
            </a:r>
          </a:p>
          <a:p>
            <a:pPr lvl="1" eaLnBrk="1" hangingPunct="1"/>
            <a:r>
              <a:rPr lang="en-GB" dirty="0"/>
              <a:t>Sport Science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Sociology</a:t>
            </a:r>
            <a:endParaRPr lang="en-GB" dirty="0">
              <a:solidFill>
                <a:srgbClr val="FF0000"/>
              </a:solidFill>
              <a:cs typeface="Calibri"/>
            </a:endParaRPr>
          </a:p>
          <a:p>
            <a:pPr marL="342900" lvl="1" indent="0" eaLnBrk="1" hangingPunct="1">
              <a:buNone/>
            </a:pP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B968A1-5AA8-5FB5-5587-8F358A2E88B6}"/>
              </a:ext>
            </a:extLst>
          </p:cNvPr>
          <p:cNvSpPr/>
          <p:nvPr/>
        </p:nvSpPr>
        <p:spPr>
          <a:xfrm>
            <a:off x="5033727" y="5866646"/>
            <a:ext cx="3748134" cy="5633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dirty="0"/>
              <a:t>Students would not have experienced Subjects in red during KS3. </a:t>
            </a:r>
          </a:p>
        </p:txBody>
      </p:sp>
    </p:spTree>
    <p:extLst>
      <p:ext uri="{BB962C8B-B14F-4D97-AF65-F5344CB8AC3E}">
        <p14:creationId xmlns:p14="http://schemas.microsoft.com/office/powerpoint/2010/main" val="26658310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*Separate Science  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12292" name="Rectangle 6"/>
          <p:cNvSpPr>
            <a:spLocks noGrp="1" noChangeArrowheads="1"/>
          </p:cNvSpPr>
          <p:nvPr>
            <p:ph idx="1"/>
          </p:nvPr>
        </p:nvSpPr>
        <p:spPr>
          <a:xfrm>
            <a:off x="190060" y="1720701"/>
            <a:ext cx="8943635" cy="47742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lvl="1" indent="0" eaLnBrk="1" hangingPunct="1">
              <a:buClr>
                <a:schemeClr val="tx2"/>
              </a:buClr>
              <a:buNone/>
            </a:pPr>
            <a:endParaRPr lang="en-GB" sz="2000"/>
          </a:p>
          <a:p>
            <a:pPr marL="0" lvl="1" indent="0">
              <a:buClr>
                <a:schemeClr val="tx2"/>
              </a:buClr>
              <a:buNone/>
            </a:pPr>
            <a:r>
              <a:rPr lang="en-GB" sz="2800" dirty="0"/>
              <a:t>This is where students study Biology, Chemistry and Physics separately and in more depth. </a:t>
            </a:r>
            <a:endParaRPr lang="en-GB" sz="2800">
              <a:ea typeface="Calibri" panose="020F0502020204030204"/>
              <a:cs typeface="Calibri"/>
            </a:endParaRPr>
          </a:p>
          <a:p>
            <a:pPr marL="342900" lvl="1" indent="-342900" eaLnBrk="1" hangingPunct="1">
              <a:buClr>
                <a:schemeClr val="tx2"/>
              </a:buClr>
              <a:buFont typeface="Wingdings" pitchFamily="2" charset="2"/>
              <a:buChar char="Ø"/>
            </a:pPr>
            <a:endParaRPr lang="en-GB" sz="2800" dirty="0">
              <a:ea typeface="Calibri" panose="020F0502020204030204"/>
              <a:cs typeface="Calibri" panose="020F0502020204030204"/>
            </a:endParaRPr>
          </a:p>
          <a:p>
            <a:pPr marL="0" lvl="1" indent="0" eaLnBrk="1" hangingPunct="1">
              <a:buClr>
                <a:schemeClr val="tx2"/>
              </a:buClr>
              <a:buNone/>
            </a:pPr>
            <a:r>
              <a:rPr lang="en-GB" sz="2800" dirty="0"/>
              <a:t>There is not enough time in the Science timetable slot to cover all three subjects, so </a:t>
            </a:r>
            <a:r>
              <a:rPr lang="en-GB" sz="2800" i="1" dirty="0"/>
              <a:t>Separate Science takes up one option choice.</a:t>
            </a:r>
            <a:endParaRPr lang="en-GB" sz="2800" i="1">
              <a:ea typeface="Calibri" panose="020F0502020204030204"/>
              <a:cs typeface="Calibri"/>
            </a:endParaRPr>
          </a:p>
          <a:p>
            <a:pPr marL="342900" lvl="1" indent="-342900" eaLnBrk="1" hangingPunct="1">
              <a:buClr>
                <a:schemeClr val="tx2"/>
              </a:buClr>
              <a:buFont typeface="Wingdings" pitchFamily="2" charset="2"/>
              <a:buChar char="Ø"/>
            </a:pPr>
            <a:endParaRPr lang="en-GB" sz="2800" dirty="0">
              <a:ea typeface="Calibri" panose="020F0502020204030204"/>
              <a:cs typeface="Calibri" panose="020F0502020204030204"/>
            </a:endParaRPr>
          </a:p>
          <a:p>
            <a:pPr marL="0" lvl="1" indent="0">
              <a:buClr>
                <a:schemeClr val="tx2"/>
              </a:buClr>
              <a:buNone/>
            </a:pPr>
            <a:r>
              <a:rPr lang="en-GB" sz="2800" dirty="0"/>
              <a:t>Invited students only (based on attainment in Science and Maths in Year 8 &amp; 9).</a:t>
            </a:r>
            <a:endParaRPr lang="en-GB" sz="2800">
              <a:ea typeface="Calibri" panose="020F0502020204030204"/>
              <a:cs typeface="Calibri"/>
            </a:endParaRPr>
          </a:p>
          <a:p>
            <a:pPr marL="342900" lvl="1" indent="-342900" eaLnBrk="1" hangingPunct="1">
              <a:buClr>
                <a:schemeClr val="tx2"/>
              </a:buClr>
              <a:buFont typeface="Wingdings" pitchFamily="2" charset="2"/>
              <a:buChar char="Ø"/>
            </a:pPr>
            <a:endParaRPr lang="en-GB" sz="2800" dirty="0">
              <a:ea typeface="Calibri" panose="020F0502020204030204"/>
              <a:cs typeface="Calibri" panose="020F0502020204030204"/>
            </a:endParaRPr>
          </a:p>
          <a:p>
            <a:pPr marL="0" lvl="1" indent="0" eaLnBrk="1" hangingPunct="1">
              <a:buClr>
                <a:schemeClr val="tx2"/>
              </a:buClr>
              <a:buNone/>
            </a:pPr>
            <a:r>
              <a:rPr lang="en-GB" sz="2800" dirty="0"/>
              <a:t>If invited it is not compulsory.</a:t>
            </a:r>
            <a:r>
              <a:rPr lang="en-GB" sz="2800" dirty="0">
                <a:cs typeface="Calibri" panose="020F0502020204030204"/>
              </a:rPr>
              <a:t>  </a:t>
            </a:r>
            <a:endParaRPr lang="en-GB" sz="2800" dirty="0">
              <a:ea typeface="Calibri" panose="020F0502020204030204"/>
              <a:cs typeface="Calibri" panose="020F0502020204030204"/>
            </a:endParaRPr>
          </a:p>
          <a:p>
            <a:pPr marL="342900" lvl="1" indent="-342900" eaLnBrk="1" hangingPunct="1">
              <a:buClr>
                <a:schemeClr val="tx2"/>
              </a:buClr>
              <a:buFont typeface="Wingdings" pitchFamily="2" charset="2"/>
              <a:buChar char="Ø"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pPr marL="342900" lvl="1" indent="-342900" eaLnBrk="1" hangingPunct="1">
              <a:buClr>
                <a:srgbClr val="44546A"/>
              </a:buClr>
              <a:buFont typeface="Wingdings" pitchFamily="2" charset="2"/>
              <a:buChar char="Ø"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pPr marL="342900" lvl="1" indent="-342900">
              <a:buClr>
                <a:srgbClr val="44546A"/>
              </a:buClr>
              <a:buFont typeface="Wingdings" pitchFamily="2" charset="2"/>
              <a:buChar char="Ø"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pPr marL="0" lvl="1" indent="0">
              <a:buClr>
                <a:srgbClr val="44546A"/>
              </a:buClr>
              <a:buNone/>
            </a:pPr>
            <a:endParaRPr lang="en-GB" sz="2400">
              <a:cs typeface="Calibri" panose="020F0502020204030204"/>
            </a:endParaRPr>
          </a:p>
          <a:p>
            <a:pPr marL="342900" lvl="1" indent="-342900">
              <a:buClr>
                <a:srgbClr val="44546A"/>
              </a:buClr>
              <a:buFont typeface="Wingdings" pitchFamily="2" charset="2"/>
              <a:buChar char="Ø"/>
            </a:pPr>
            <a:endParaRPr lang="en-GB" sz="2400">
              <a:ea typeface="Calibri" panose="020F0502020204030204"/>
              <a:cs typeface="Calibri" panose="020F0502020204030204"/>
            </a:endParaRPr>
          </a:p>
          <a:p>
            <a:endParaRPr lang="en-GB" sz="2400">
              <a:cs typeface="Calibri" panose="020F050202020403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2A878-7E9F-14AE-5C43-B2E0E71F9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B6FC3-8AB9-D8FC-B414-548AB68A7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6497" y="218594"/>
            <a:ext cx="2646380" cy="979358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solidFill>
                  <a:srgbClr val="FF0000"/>
                </a:solidFill>
              </a:rPr>
              <a:t>*Languages</a:t>
            </a:r>
            <a:endParaRPr lang="en-GB" sz="4400" b="1" dirty="0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4A92CA-099C-49DF-0E9B-F26B753C2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7" y="1557995"/>
            <a:ext cx="9142577" cy="491794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Font typeface="Wingdings" panose="020B0604020202020204" pitchFamily="34" charset="0"/>
              <a:buChar char="ü"/>
            </a:pPr>
            <a:r>
              <a:rPr lang="en-US" sz="2400" dirty="0">
                <a:cs typeface="Calibri" panose="020F0502020204030204"/>
              </a:rPr>
              <a:t>Global community and speaking an additional language can be very beneficial and lots of employers are looking more and more at this</a:t>
            </a:r>
            <a:endParaRPr lang="en-US" sz="2400" dirty="0">
              <a:ea typeface="Calibri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ea typeface="Calibri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/>
              <a:buChar char="ü"/>
            </a:pPr>
            <a:r>
              <a:rPr lang="en-US" sz="2400" dirty="0">
                <a:cs typeface="Calibri" panose="020F0502020204030204"/>
              </a:rPr>
              <a:t> Learning a language can also help with general communication and inter-personal skills, cultural awareness and public speaking therefore developing confidence.</a:t>
            </a:r>
            <a:endParaRPr lang="en-US" sz="2400" dirty="0">
              <a:ea typeface="Calibri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ea typeface="Calibri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/>
              <a:buChar char="ü"/>
            </a:pPr>
            <a:r>
              <a:rPr lang="en-US" sz="2400" dirty="0">
                <a:cs typeface="Calibri" panose="020F0502020204030204"/>
              </a:rPr>
              <a:t>  Part of the EBACC set of qualifications</a:t>
            </a:r>
            <a:endParaRPr lang="en-US" sz="2400" dirty="0">
              <a:ea typeface="Calibri"/>
              <a:cs typeface="Calibri" panose="020F050202020403020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ea typeface="Calibri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/>
              <a:buChar char="ü"/>
            </a:pPr>
            <a:r>
              <a:rPr lang="en-US" sz="2400">
                <a:ea typeface="Calibri"/>
                <a:cs typeface="Calibri" panose="020F0502020204030204"/>
              </a:rPr>
              <a:t> We believe you will get an excellent outcome. Languages students do very well!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/>
              <a:buChar char="ü"/>
            </a:pPr>
            <a:endParaRPr lang="en-US" sz="2400" dirty="0">
              <a:ea typeface="Calibri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/>
              <a:buChar char="ü"/>
            </a:pPr>
            <a:r>
              <a:rPr lang="en-US" sz="2400" dirty="0">
                <a:ea typeface="Calibri"/>
                <a:cs typeface="Calibri" panose="020F0502020204030204"/>
              </a:rPr>
              <a:t> There is a Key Stage 5 Language pathway at JHA</a:t>
            </a:r>
          </a:p>
        </p:txBody>
      </p:sp>
    </p:spTree>
    <p:extLst>
      <p:ext uri="{BB962C8B-B14F-4D97-AF65-F5344CB8AC3E}">
        <p14:creationId xmlns:p14="http://schemas.microsoft.com/office/powerpoint/2010/main" val="21849544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6196" y="650827"/>
            <a:ext cx="6065876" cy="1057416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Language Qualifications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705" y="1721262"/>
            <a:ext cx="8665082" cy="45537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2400" dirty="0">
              <a:ea typeface="+mn-lt"/>
              <a:cs typeface="+mn-lt"/>
            </a:endParaRPr>
          </a:p>
          <a:p>
            <a:pPr marL="342900" lvl="1" indent="0">
              <a:buNone/>
            </a:pPr>
            <a:r>
              <a:rPr lang="en-GB" sz="3600" dirty="0">
                <a:ea typeface="+mn-lt"/>
                <a:cs typeface="+mn-lt"/>
              </a:rPr>
              <a:t>Sometimes students speak another language fluently and they may be able to sit a GCSE in that language.  </a:t>
            </a:r>
            <a:endParaRPr lang="en-GB" sz="3600" dirty="0">
              <a:ea typeface="Calibri"/>
              <a:cs typeface="Calibri"/>
            </a:endParaRPr>
          </a:p>
          <a:p>
            <a:pPr marL="342900" lvl="1" indent="0">
              <a:buNone/>
            </a:pPr>
            <a:endParaRPr lang="en-GB" sz="3600" dirty="0">
              <a:ea typeface="Calibri"/>
              <a:cs typeface="Calibri"/>
            </a:endParaRPr>
          </a:p>
          <a:p>
            <a:pPr marL="342900" lvl="1" indent="0">
              <a:buNone/>
            </a:pPr>
            <a:endParaRPr lang="en-GB" sz="3600" dirty="0">
              <a:cs typeface="Calibri"/>
            </a:endParaRPr>
          </a:p>
          <a:p>
            <a:pPr marL="342900" lvl="1" indent="0">
              <a:buNone/>
            </a:pPr>
            <a:r>
              <a:rPr lang="en-GB" sz="3600" dirty="0">
                <a:cs typeface="Calibri"/>
              </a:rPr>
              <a:t>When students complete their option choices there will be a question asking them about additional languages spoken</a:t>
            </a:r>
            <a:endParaRPr lang="en-GB" sz="36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2400" dirty="0"/>
          </a:p>
          <a:p>
            <a:pPr marL="457200" lvl="1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59259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</a:rPr>
              <a:t>Technical or Vocational subjects at </a:t>
            </a:r>
            <a:r>
              <a:rPr lang="en-GB" sz="4400" b="1">
                <a:solidFill>
                  <a:srgbClr val="FF0000"/>
                </a:solidFill>
              </a:rPr>
              <a:t>Jack Hunt Academy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15364" name="Rectangle 6"/>
          <p:cNvSpPr>
            <a:spLocks noGrp="1" noChangeArrowheads="1"/>
          </p:cNvSpPr>
          <p:nvPr>
            <p:ph idx="1"/>
          </p:nvPr>
        </p:nvSpPr>
        <p:spPr>
          <a:xfrm>
            <a:off x="312349" y="2070041"/>
            <a:ext cx="8835603" cy="41788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800" dirty="0"/>
              <a:t>The final grade is mainly based upon ongoing classwork/coursework (60%) projects.  There are fewer exams involved (approximately 40%)</a:t>
            </a:r>
            <a:endParaRPr lang="en-GB" sz="2800" dirty="0">
              <a:ea typeface="Calibri"/>
              <a:cs typeface="Calibri"/>
            </a:endParaRPr>
          </a:p>
          <a:p>
            <a:pPr marL="0" indent="0" eaLnBrk="1" hangingPunct="1">
              <a:buNone/>
            </a:pPr>
            <a:endParaRPr lang="en-GB" sz="2800" dirty="0">
              <a:ea typeface="Calibri"/>
              <a:cs typeface="Calibri"/>
            </a:endParaRPr>
          </a:p>
          <a:p>
            <a:pPr>
              <a:buClr>
                <a:srgbClr val="660066"/>
              </a:buClr>
            </a:pPr>
            <a:r>
              <a:rPr lang="en-GB" sz="2800" dirty="0"/>
              <a:t>Cambridge National in Sport</a:t>
            </a:r>
            <a:endParaRPr lang="en-GB" sz="2800">
              <a:ea typeface="Calibri"/>
              <a:cs typeface="Calibri"/>
            </a:endParaRPr>
          </a:p>
          <a:p>
            <a:pPr>
              <a:buClr>
                <a:srgbClr val="660066"/>
              </a:buClr>
            </a:pPr>
            <a:r>
              <a:rPr lang="en-GB" sz="2800" dirty="0"/>
              <a:t>Cambridge National in Health and Social Care </a:t>
            </a:r>
            <a:endParaRPr lang="en-GB" sz="2800">
              <a:ea typeface="Calibri"/>
              <a:cs typeface="Calibri"/>
            </a:endParaRPr>
          </a:p>
          <a:p>
            <a:pPr eaLnBrk="1" hangingPunct="1">
              <a:buClr>
                <a:srgbClr val="660066"/>
              </a:buClr>
            </a:pPr>
            <a:r>
              <a:rPr lang="en-GB" sz="2800" dirty="0"/>
              <a:t>Cambridge National in Information Technologies</a:t>
            </a:r>
            <a:endParaRPr lang="en-GB" sz="2800">
              <a:ea typeface="Calibri"/>
              <a:cs typeface="Calibri"/>
            </a:endParaRPr>
          </a:p>
          <a:p>
            <a:pPr>
              <a:buClr>
                <a:srgbClr val="660066"/>
              </a:buClr>
            </a:pPr>
            <a:r>
              <a:rPr lang="en-GB" sz="2800" dirty="0">
                <a:ea typeface="+mn-lt"/>
                <a:cs typeface="+mn-lt"/>
              </a:rPr>
              <a:t>WJEC Level 1/2 award in Hospitality and Catering</a:t>
            </a:r>
          </a:p>
          <a:p>
            <a:pPr>
              <a:buClr>
                <a:srgbClr val="660066"/>
              </a:buClr>
            </a:pPr>
            <a:r>
              <a:rPr lang="en-GB" sz="2800" dirty="0">
                <a:ea typeface="+mn-lt"/>
                <a:cs typeface="+mn-lt"/>
              </a:rPr>
              <a:t>NCFE Music Technology</a:t>
            </a:r>
            <a:endParaRPr lang="en-GB" sz="2800">
              <a:ea typeface="Calibri"/>
              <a:cs typeface="Calibri" panose="020F0502020204030204"/>
            </a:endParaRPr>
          </a:p>
          <a:p>
            <a:pPr>
              <a:buClr>
                <a:srgbClr val="660066"/>
              </a:buClr>
            </a:pPr>
            <a:endParaRPr lang="en-GB" sz="2400" dirty="0">
              <a:cs typeface="Calibri" panose="020F0502020204030204"/>
            </a:endParaRPr>
          </a:p>
          <a:p>
            <a:pPr eaLnBrk="1" hangingPunct="1">
              <a:buClr>
                <a:srgbClr val="660066"/>
              </a:buClr>
            </a:pPr>
            <a:endParaRPr lang="en-GB" sz="2400" dirty="0">
              <a:cs typeface="Calibri" panose="020F0502020204030204"/>
            </a:endParaRPr>
          </a:p>
          <a:p>
            <a:pPr marL="0" indent="0" eaLnBrk="1" hangingPunct="1">
              <a:buNone/>
            </a:pPr>
            <a:endParaRPr lang="en-GB" sz="2000" dirty="0">
              <a:cs typeface="Calibri" panose="020F0502020204030204"/>
            </a:endParaRPr>
          </a:p>
          <a:p>
            <a:pPr lvl="1" eaLnBrk="1" hangingPunct="1"/>
            <a:endParaRPr lang="en-GB" sz="2400" dirty="0">
              <a:cs typeface="Calibri" panose="020F0502020204030204"/>
            </a:endParaRPr>
          </a:p>
          <a:p>
            <a:pPr lvl="1">
              <a:buNone/>
            </a:pPr>
            <a:endParaRPr lang="en-GB" sz="2400" dirty="0">
              <a:cs typeface="Calibri" panose="020F0502020204030204"/>
            </a:endParaRPr>
          </a:p>
          <a:p>
            <a:pPr lvl="1"/>
            <a:endParaRPr lang="en-GB" sz="24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3852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450B20-6D24-42C3-8947-8A30878D2B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n-GB"/>
              <a:t>Inclusion Base</a:t>
            </a:r>
          </a:p>
          <a:p>
            <a:pPr algn="ctr"/>
            <a:r>
              <a:rPr lang="en-GB"/>
              <a:t>Alternative Support Route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BB93D-B4DF-4850-8ADF-3E837853747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26582" y="1711557"/>
            <a:ext cx="8940661" cy="441768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/>
              <a:t>Students who follow ALTERN8 will work in smaller groups where they can also focus on overlearning of core GCSE subject content</a:t>
            </a:r>
            <a:endParaRPr lang="en-GB" sz="2400">
              <a:cs typeface="Arial"/>
            </a:endParaRPr>
          </a:p>
          <a:p>
            <a:r>
              <a:rPr lang="en-GB" sz="2400" dirty="0"/>
              <a:t>5-hour block spread across 2-week cycle</a:t>
            </a:r>
            <a:endParaRPr lang="en-GB" sz="2400">
              <a:cs typeface="Arial"/>
            </a:endParaRPr>
          </a:p>
          <a:p>
            <a:r>
              <a:rPr lang="en-US" sz="2400" dirty="0"/>
              <a:t>ASDAN offers a range of nationally approved qualifications based around the development of personal, social and employability skills:</a:t>
            </a:r>
            <a:endParaRPr lang="en-GB" sz="2400">
              <a:cs typeface="Arial"/>
            </a:endParaRPr>
          </a:p>
          <a:p>
            <a:r>
              <a:rPr lang="en-GB" sz="2400"/>
              <a:t>Preparation for Adulthood / Life skills</a:t>
            </a:r>
            <a:endParaRPr lang="en-GB" sz="2400">
              <a:cs typeface="Arial"/>
            </a:endParaRPr>
          </a:p>
          <a:p>
            <a:r>
              <a:rPr lang="en-GB" sz="2400" dirty="0"/>
              <a:t>Support with P16 applications</a:t>
            </a:r>
            <a:endParaRPr lang="en-GB" sz="2400">
              <a:cs typeface="Arial"/>
            </a:endParaRPr>
          </a:p>
          <a:p>
            <a:r>
              <a:rPr lang="en-GB" sz="2400" dirty="0"/>
              <a:t>Y11 Revision support and planning</a:t>
            </a:r>
            <a:endParaRPr lang="en-GB" sz="2400">
              <a:cs typeface="Arial"/>
            </a:endParaRPr>
          </a:p>
          <a:p>
            <a:r>
              <a:rPr lang="en-GB" sz="2400" dirty="0"/>
              <a:t>Overlearning of GCSE content</a:t>
            </a:r>
            <a:endParaRPr lang="en-GB" sz="2400">
              <a:cs typeface="Arial"/>
            </a:endParaRPr>
          </a:p>
          <a:p>
            <a:r>
              <a:rPr lang="en-GB" sz="2400" dirty="0"/>
              <a:t>Personalised support package </a:t>
            </a:r>
            <a:endParaRPr lang="en-GB" sz="2400">
              <a:cs typeface="Arial"/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014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800907" y="320537"/>
            <a:ext cx="5539227" cy="1035323"/>
          </a:xfrm>
        </p:spPr>
        <p:txBody>
          <a:bodyPr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US"/>
              <a:t>ASDAN Awards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9921" y="1866766"/>
            <a:ext cx="8637465" cy="401539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/>
              <a:t>There are </a:t>
            </a:r>
            <a:r>
              <a:rPr lang="en-US" b="1"/>
              <a:t>three awards </a:t>
            </a:r>
            <a:r>
              <a:rPr lang="en-US"/>
              <a:t>that you can achieve through the Personal Development Programmes – Bronze, Silver and Gold.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/>
              <a:t>You can progress from Bronze to Silver and Gold by completing more challenges over time and earning credits.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6021908" y="4621134"/>
            <a:ext cx="742174" cy="742174"/>
            <a:chOff x="3961516" y="4993886"/>
            <a:chExt cx="1158766" cy="1158766"/>
          </a:xfrm>
        </p:grpSpPr>
        <p:sp>
          <p:nvSpPr>
            <p:cNvPr id="10" name="Teardrop 9"/>
            <p:cNvSpPr/>
            <p:nvPr/>
          </p:nvSpPr>
          <p:spPr>
            <a:xfrm rot="8100000">
              <a:off x="3961516" y="4993886"/>
              <a:ext cx="1158766" cy="1158766"/>
            </a:xfrm>
            <a:prstGeom prst="teardrop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66469" y="5176675"/>
              <a:ext cx="756745" cy="71316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2159877" y="4618059"/>
            <a:ext cx="742174" cy="742174"/>
            <a:chOff x="748860" y="4989786"/>
            <a:chExt cx="1158766" cy="1158766"/>
          </a:xfrm>
        </p:grpSpPr>
        <p:sp>
          <p:nvSpPr>
            <p:cNvPr id="2" name="Teardrop 1"/>
            <p:cNvSpPr/>
            <p:nvPr/>
          </p:nvSpPr>
          <p:spPr>
            <a:xfrm rot="8100000">
              <a:off x="748860" y="4989786"/>
              <a:ext cx="1158766" cy="1158766"/>
            </a:xfrm>
            <a:prstGeom prst="teardrop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3813" y="5171833"/>
              <a:ext cx="756745" cy="71316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4088585" y="4618059"/>
            <a:ext cx="742174" cy="742174"/>
            <a:chOff x="2217266" y="4989786"/>
            <a:chExt cx="1158766" cy="1158766"/>
          </a:xfrm>
        </p:grpSpPr>
        <p:sp>
          <p:nvSpPr>
            <p:cNvPr id="8" name="Teardrop 7"/>
            <p:cNvSpPr/>
            <p:nvPr/>
          </p:nvSpPr>
          <p:spPr>
            <a:xfrm rot="8100000">
              <a:off x="2217266" y="4989786"/>
              <a:ext cx="1158766" cy="1158766"/>
            </a:xfrm>
            <a:prstGeom prst="teardrop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22219" y="5171832"/>
              <a:ext cx="756745" cy="71316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530963" y="5640489"/>
            <a:ext cx="3857417" cy="0"/>
            <a:chOff x="1850617" y="6348467"/>
            <a:chExt cx="5143222" cy="0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850617" y="6348467"/>
              <a:ext cx="2571611" cy="0"/>
            </a:xfrm>
            <a:prstGeom prst="line">
              <a:avLst/>
            </a:prstGeom>
            <a:ln w="28575">
              <a:prstDash val="dash"/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4422228" y="6348467"/>
              <a:ext cx="2571611" cy="0"/>
            </a:xfrm>
            <a:prstGeom prst="line">
              <a:avLst/>
            </a:prstGeom>
            <a:ln w="28575">
              <a:prstDash val="dash"/>
              <a:headEnd type="oval" w="lg" len="lg"/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30325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bkgshield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765175"/>
            <a:ext cx="43545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xfrm>
            <a:off x="1116013" y="2781300"/>
            <a:ext cx="7313612" cy="1143000"/>
          </a:xfrm>
        </p:spPr>
        <p:txBody>
          <a:bodyPr/>
          <a:lstStyle/>
          <a:p>
            <a:pPr eaLnBrk="1" hangingPunct="1"/>
            <a:endParaRPr lang="en-GB"/>
          </a:p>
        </p:txBody>
      </p:sp>
      <p:pic>
        <p:nvPicPr>
          <p:cNvPr id="26629" name="Picture 6" descr="ist2_2334825_puzzled_kids_cartoo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2924175"/>
            <a:ext cx="11715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8" descr="ist2_2334825_puzzled_kids_cartoo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476250"/>
            <a:ext cx="806450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xfrm>
            <a:off x="628650" y="163843"/>
            <a:ext cx="78867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sz="4400" b="1">
                <a:solidFill>
                  <a:srgbClr val="FF0000"/>
                </a:solidFill>
              </a:rPr>
              <a:t>Confused?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27652" name="Rectangle 4"/>
          <p:cNvSpPr>
            <a:spLocks noGrp="1" noChangeArrowheads="1"/>
          </p:cNvSpPr>
          <p:nvPr>
            <p:ph idx="1"/>
          </p:nvPr>
        </p:nvSpPr>
        <p:spPr>
          <a:xfrm>
            <a:off x="255933" y="1502604"/>
            <a:ext cx="4644059" cy="46743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buNone/>
            </a:pPr>
            <a:r>
              <a:rPr lang="en-GB" sz="2400" dirty="0"/>
              <a:t>Help is at hand….</a:t>
            </a:r>
            <a:endParaRPr lang="en-US" sz="24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  <a:p>
            <a:pPr lvl="1" eaLnBrk="1" hangingPunct="1"/>
            <a:r>
              <a:rPr lang="en-GB" sz="2400" dirty="0"/>
              <a:t>Year 9 Parents’ Evening</a:t>
            </a:r>
            <a:endParaRPr lang="en-GB" sz="2400" dirty="0">
              <a:cs typeface="Calibri"/>
            </a:endParaRPr>
          </a:p>
          <a:p>
            <a:pPr lvl="1" eaLnBrk="1" hangingPunct="1"/>
            <a:r>
              <a:rPr lang="en-GB" sz="2400" dirty="0"/>
              <a:t>PDE lessons</a:t>
            </a:r>
            <a:endParaRPr lang="en-GB" sz="2400" dirty="0">
              <a:cs typeface="Calibri"/>
            </a:endParaRPr>
          </a:p>
          <a:p>
            <a:pPr lvl="1"/>
            <a:r>
              <a:rPr lang="en-GB" sz="2400" dirty="0"/>
              <a:t>Year 9 Options Booklet </a:t>
            </a:r>
            <a:endParaRPr lang="en-GB" sz="2400" dirty="0">
              <a:cs typeface="Calibri"/>
            </a:endParaRPr>
          </a:p>
          <a:p>
            <a:pPr lvl="1" eaLnBrk="1" hangingPunct="1"/>
            <a:r>
              <a:rPr lang="en-GB" sz="2400" dirty="0"/>
              <a:t>Personal Tutor</a:t>
            </a:r>
          </a:p>
          <a:p>
            <a:pPr lvl="1" eaLnBrk="1" hangingPunct="1"/>
            <a:r>
              <a:rPr lang="en-GB" sz="2400" dirty="0"/>
              <a:t>Head of Year/ Dep Head of Year</a:t>
            </a:r>
            <a:endParaRPr lang="en-GB" sz="2400" dirty="0">
              <a:cs typeface="Calibri"/>
            </a:endParaRPr>
          </a:p>
          <a:p>
            <a:pPr lvl="1" eaLnBrk="1" hangingPunct="1"/>
            <a:r>
              <a:rPr lang="en-GB" sz="2400" dirty="0"/>
              <a:t>Subject teachers</a:t>
            </a:r>
            <a:endParaRPr lang="en-GB" sz="2400" dirty="0">
              <a:cs typeface="Calibri"/>
            </a:endParaRPr>
          </a:p>
          <a:p>
            <a:pPr lvl="1"/>
            <a:r>
              <a:rPr lang="en-GB" sz="2400" dirty="0"/>
              <a:t>Year 9 'New Subject' Assembly</a:t>
            </a:r>
          </a:p>
          <a:p>
            <a:pPr lvl="1"/>
            <a:r>
              <a:rPr lang="en-GB" sz="2400" dirty="0">
                <a:cs typeface="Calibri"/>
              </a:rPr>
              <a:t>Reports </a:t>
            </a:r>
          </a:p>
          <a:p>
            <a:pPr lvl="1"/>
            <a:endParaRPr lang="en-GB" sz="2400" dirty="0">
              <a:cs typeface="Calibri"/>
            </a:endParaRPr>
          </a:p>
          <a:p>
            <a:pPr lvl="1">
              <a:buFont typeface="Wingdings" pitchFamily="2" charset="2"/>
              <a:buNone/>
            </a:pPr>
            <a:endParaRPr lang="en-GB" dirty="0"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7BC5D1-E821-6FC0-09F3-1EDF2EE51A13}"/>
              </a:ext>
            </a:extLst>
          </p:cNvPr>
          <p:cNvSpPr txBox="1"/>
          <p:nvPr/>
        </p:nvSpPr>
        <p:spPr>
          <a:xfrm>
            <a:off x="5255314" y="1490869"/>
            <a:ext cx="3670211" cy="38779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 b="1" dirty="0">
              <a:ea typeface="Verdana"/>
            </a:endParaRPr>
          </a:p>
          <a:p>
            <a:pPr algn="ctr"/>
            <a:r>
              <a:rPr lang="en-US" sz="2800" b="1" err="1">
                <a:solidFill>
                  <a:srgbClr val="FF0000"/>
                </a:solidFill>
                <a:latin typeface="Verdana"/>
                <a:ea typeface="Verdana"/>
              </a:rPr>
              <a:t>Mr</a:t>
            </a:r>
            <a:r>
              <a:rPr lang="en-US" sz="2800" b="1" dirty="0">
                <a:solidFill>
                  <a:srgbClr val="FF0000"/>
                </a:solidFill>
                <a:latin typeface="Verdana"/>
                <a:ea typeface="Verdana"/>
              </a:rPr>
              <a:t> Piper</a:t>
            </a:r>
          </a:p>
          <a:p>
            <a:endParaRPr lang="en-US" sz="2000" dirty="0">
              <a:latin typeface="Verdana"/>
              <a:ea typeface="Verdana"/>
            </a:endParaRPr>
          </a:p>
          <a:p>
            <a:pPr algn="ctr"/>
            <a:r>
              <a:rPr lang="en-US" sz="2000" dirty="0">
                <a:latin typeface="Verdana"/>
                <a:ea typeface="Verdana"/>
              </a:rPr>
              <a:t>Independent Careers Support is available this evening.</a:t>
            </a:r>
          </a:p>
          <a:p>
            <a:pPr algn="ctr"/>
            <a:endParaRPr lang="en-US" sz="2000" dirty="0">
              <a:latin typeface="Verdana"/>
              <a:ea typeface="Verdana"/>
            </a:endParaRPr>
          </a:p>
          <a:p>
            <a:pPr algn="ctr"/>
            <a:r>
              <a:rPr lang="en-US" sz="2000" dirty="0">
                <a:latin typeface="Verdana"/>
                <a:ea typeface="Verdana"/>
              </a:rPr>
              <a:t>Please see him for any conversations about subjects / possible future career choices and courses that would support these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GB" sz="4400" b="1">
                <a:solidFill>
                  <a:srgbClr val="FF0000"/>
                </a:solidFill>
              </a:rPr>
              <a:t>General Advice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28676" name="Rectangle 4"/>
          <p:cNvSpPr>
            <a:spLocks noGrp="1" noChangeArrowheads="1"/>
          </p:cNvSpPr>
          <p:nvPr>
            <p:ph idx="1"/>
          </p:nvPr>
        </p:nvSpPr>
        <p:spPr>
          <a:xfrm>
            <a:off x="296471" y="1701051"/>
            <a:ext cx="8550065" cy="4258573"/>
          </a:xfrm>
        </p:spPr>
        <p:txBody>
          <a:bodyPr vert="horz" lIns="91440" tIns="45720" rIns="91440" bIns="45720" rtlCol="0" anchor="t"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3200" dirty="0"/>
              <a:t>Talk to people</a:t>
            </a:r>
            <a:endParaRPr lang="en-GB" sz="3200">
              <a:ea typeface="Calibri"/>
              <a:cs typeface="Calibri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200" dirty="0"/>
              <a:t>Listen to advice</a:t>
            </a:r>
            <a:endParaRPr lang="en-GB" sz="3200">
              <a:ea typeface="Calibri"/>
              <a:cs typeface="Calibri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200" dirty="0"/>
              <a:t>Start researching online</a:t>
            </a:r>
            <a:endParaRPr lang="en-GB" sz="3200">
              <a:ea typeface="Calibri"/>
              <a:cs typeface="Calibri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200" dirty="0"/>
              <a:t>Remember it’s for 2 years</a:t>
            </a:r>
            <a:endParaRPr lang="en-GB" sz="3200">
              <a:ea typeface="Calibri"/>
              <a:cs typeface="Calibri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200" dirty="0"/>
              <a:t>Plan ahead</a:t>
            </a:r>
            <a:endParaRPr lang="en-GB" sz="3200">
              <a:ea typeface="Calibri"/>
              <a:cs typeface="Calibri"/>
            </a:endParaRPr>
          </a:p>
          <a:p>
            <a:r>
              <a:rPr lang="en-GB" sz="3200" dirty="0"/>
              <a:t>Our main aim is to get the best set of qualifications possible</a:t>
            </a:r>
            <a:endParaRPr lang="en-GB" sz="3200">
              <a:ea typeface="Calibri"/>
              <a:cs typeface="Calibri"/>
            </a:endParaRPr>
          </a:p>
          <a:p>
            <a:r>
              <a:rPr lang="en-GB" sz="3200" dirty="0"/>
              <a:t>Don’t base choices on favourite teachers </a:t>
            </a:r>
            <a:endParaRPr lang="en-GB" sz="3200">
              <a:ea typeface="Calibri"/>
              <a:cs typeface="Calibri"/>
            </a:endParaRPr>
          </a:p>
          <a:p>
            <a:pPr eaLnBrk="1" hangingPunct="1">
              <a:lnSpc>
                <a:spcPct val="90000"/>
              </a:lnSpc>
            </a:pPr>
            <a:r>
              <a:rPr lang="en-GB" sz="3200" dirty="0"/>
              <a:t>Don’t base choices on what friends are doing</a:t>
            </a:r>
            <a:endParaRPr lang="en-GB" sz="320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011" y="406265"/>
            <a:ext cx="7423993" cy="1111151"/>
          </a:xfrm>
        </p:spPr>
        <p:txBody>
          <a:bodyPr>
            <a:normAutofit/>
          </a:bodyPr>
          <a:lstStyle/>
          <a:p>
            <a:pPr algn="ctr"/>
            <a:r>
              <a:rPr lang="en-GB" sz="4400" b="1">
                <a:solidFill>
                  <a:srgbClr val="FF0000"/>
                </a:solidFill>
              </a:rPr>
              <a:t>Summary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95743" y="1527915"/>
            <a:ext cx="8596737" cy="475410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/>
              <a:t>Make 4 choices – guided choices and 'free' choices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Only choose Separate Science if you are invited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Don’t choose Technical or Vocational subjects and GCSEs in the same subject e.g. Sport Science and </a:t>
            </a:r>
            <a:r>
              <a:rPr lang="en-GB" sz="2400" err="1"/>
              <a:t>Cambs</a:t>
            </a:r>
            <a:r>
              <a:rPr lang="en-GB" sz="2400" dirty="0"/>
              <a:t> Nat PE / Ancient and Modern History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cs typeface="Calibri"/>
              </a:rPr>
              <a:t>Avoid more than two Technical or Vocational subjects due to the heavy coursework element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Subject staff may decide which course is best, e.g. VOCATIONAL or GCSE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Make two reserve choices</a:t>
            </a:r>
            <a:endParaRPr lang="en-GB" sz="2400" dirty="0">
              <a:ea typeface="Calibri"/>
              <a:cs typeface="Calibri"/>
            </a:endParaRPr>
          </a:p>
          <a:p>
            <a:r>
              <a:rPr lang="en-GB" sz="2400" dirty="0"/>
              <a:t>If you are fluent in another language, tell us when you do your online form as we may be able to support you to gain an additional qualification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840592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GB" sz="4400" b="1">
                <a:solidFill>
                  <a:srgbClr val="FF0000"/>
                </a:solidFill>
              </a:rPr>
              <a:t>Next?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29700" name="Rectangle 4"/>
          <p:cNvSpPr>
            <a:spLocks noGrp="1" noChangeArrowheads="1"/>
          </p:cNvSpPr>
          <p:nvPr>
            <p:ph idx="1"/>
          </p:nvPr>
        </p:nvSpPr>
        <p:spPr>
          <a:xfrm>
            <a:off x="211707" y="1710606"/>
            <a:ext cx="8720586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 b="1" dirty="0"/>
              <a:t>Make your final choices </a:t>
            </a:r>
            <a:r>
              <a:rPr lang="en-GB" sz="3600" dirty="0"/>
              <a:t>(plus two reserve choice in case we can’t get all 4 to fit on the timetable together)</a:t>
            </a:r>
            <a:endParaRPr lang="en-GB" sz="36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6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6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600" dirty="0">
                <a:cs typeface="Calibri"/>
              </a:rPr>
              <a:t>Discuss this with your parents, teachers and personal tutor</a:t>
            </a:r>
            <a:endParaRPr lang="en-GB" sz="36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600" dirty="0"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>
                <a:solidFill>
                  <a:srgbClr val="FF0000"/>
                </a:solidFill>
              </a:rPr>
              <a:t>And then?</a:t>
            </a:r>
            <a:endParaRPr lang="en-GB" sz="4400" b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330477" y="1825625"/>
            <a:ext cx="855759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3600" dirty="0"/>
              <a:t>Complete your option form at the back of your booklet </a:t>
            </a:r>
            <a:endParaRPr lang="en-GB" sz="3600" b="1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600" dirty="0"/>
              <a:t>Deadline – </a:t>
            </a:r>
            <a:r>
              <a:rPr lang="en-GB" sz="3600" b="1" dirty="0"/>
              <a:t>Friday 13 February.</a:t>
            </a:r>
            <a:endParaRPr lang="en-GB" sz="3600" b="1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600" b="1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3600" b="1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3600" b="1" dirty="0">
                <a:solidFill>
                  <a:srgbClr val="FF0000"/>
                </a:solidFill>
                <a:ea typeface="Calibri"/>
                <a:cs typeface="Calibri"/>
              </a:rPr>
              <a:t>PARENTS AND TUTORS WILL NEED TO SIGN THE FORM. THIS IS REALLY IMPORTANT!</a:t>
            </a:r>
          </a:p>
          <a:p>
            <a:pPr marL="0" indent="0">
              <a:buNone/>
            </a:pPr>
            <a:endParaRPr lang="en-GB" sz="3600" dirty="0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sz="2400" b="1" dirty="0">
              <a:cs typeface="Calibri"/>
            </a:endParaRPr>
          </a:p>
          <a:p>
            <a:pPr marL="0" indent="0">
              <a:buNone/>
            </a:pPr>
            <a:endParaRPr lang="en-GB" sz="2400" b="1" dirty="0">
              <a:highlight>
                <a:srgbClr val="FFFF00"/>
              </a:highlight>
              <a:cs typeface="Calibri"/>
            </a:endParaRPr>
          </a:p>
          <a:p>
            <a:pPr marL="0" indent="0">
              <a:buNone/>
            </a:pPr>
            <a:endParaRPr lang="en-GB" sz="2400" b="1" dirty="0">
              <a:highlight>
                <a:srgbClr val="FFFF00"/>
              </a:highlight>
              <a:cs typeface="Calibri"/>
            </a:endParaRPr>
          </a:p>
          <a:p>
            <a:pPr marL="0" indent="0">
              <a:buNone/>
            </a:pPr>
            <a:endParaRPr lang="en-GB" sz="2400" dirty="0">
              <a:cs typeface="Calibri" panose="020F0502020204030204"/>
            </a:endParaRPr>
          </a:p>
          <a:p>
            <a:pPr marL="0" indent="0">
              <a:buNone/>
            </a:pPr>
            <a:endParaRPr lang="en-GB" sz="2400" dirty="0">
              <a:cs typeface="Calibri" panose="020F0502020204030204"/>
            </a:endParaRPr>
          </a:p>
          <a:p>
            <a:pPr>
              <a:buFont typeface="Calibri" panose="020B0604020202020204" pitchFamily="34" charset="0"/>
              <a:buChar char="-"/>
            </a:pPr>
            <a:endParaRPr lang="en-GB" dirty="0">
              <a:cs typeface="Calibri" panose="020F0502020204030204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ou Have A Lot Of Options Out There - Prosper Trading Academy">
            <a:extLst>
              <a:ext uri="{FF2B5EF4-FFF2-40B4-BE49-F238E27FC236}">
                <a16:creationId xmlns:a16="http://schemas.microsoft.com/office/drawing/2014/main" id="{22209160-9514-91EA-BB42-086F739E5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EF20E6F-89F4-B271-99F7-F0C0DD8BA5D6}"/>
              </a:ext>
            </a:extLst>
          </p:cNvPr>
          <p:cNvSpPr txBox="1"/>
          <p:nvPr/>
        </p:nvSpPr>
        <p:spPr>
          <a:xfrm>
            <a:off x="628651" y="938196"/>
            <a:ext cx="254713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50" b="1"/>
              <a:t>PURPLE</a:t>
            </a:r>
            <a:endParaRPr lang="en-GB" sz="1650" b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3CE12C-0C67-7ABF-7194-D38D9E3ED7CF}"/>
              </a:ext>
            </a:extLst>
          </p:cNvPr>
          <p:cNvSpPr txBox="1"/>
          <p:nvPr/>
        </p:nvSpPr>
        <p:spPr>
          <a:xfrm>
            <a:off x="596997" y="3385536"/>
            <a:ext cx="254713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50" b="1"/>
              <a:t>ORANGE</a:t>
            </a:r>
            <a:endParaRPr lang="en-GB" sz="1650" b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9076A2-1A5E-DF1B-ED2C-8D853F0F9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63" y="3450431"/>
            <a:ext cx="6670476" cy="25556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3DCF2E-015D-9600-1063-68F69EB817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4849" y="917971"/>
            <a:ext cx="6684764" cy="245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0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Please remember…</a:t>
            </a:r>
            <a:endParaRPr lang="en-GB" sz="4000">
              <a:ea typeface="Calibri Light"/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084" y="1724985"/>
            <a:ext cx="8706209" cy="445197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GB" sz="44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</a:rPr>
              <a:t>STUDENTS </a:t>
            </a:r>
            <a:r>
              <a:rPr lang="en-GB" sz="5400" b="1" u="sng">
                <a:solidFill>
                  <a:srgbClr val="FF0000"/>
                </a:solidFill>
              </a:rPr>
              <a:t>CANNOT</a:t>
            </a:r>
            <a:r>
              <a:rPr lang="en-GB" sz="5400" b="1">
                <a:solidFill>
                  <a:srgbClr val="FF0000"/>
                </a:solidFill>
              </a:rPr>
              <a:t> CHANGE </a:t>
            </a:r>
            <a:r>
              <a:rPr lang="en-GB" sz="5400" b="1" dirty="0">
                <a:solidFill>
                  <a:srgbClr val="FF0000"/>
                </a:solidFill>
              </a:rPr>
              <a:t>THEIR MIND ONCE THEY HAVE</a:t>
            </a:r>
            <a:endParaRPr lang="en-GB" sz="5400" b="1">
              <a:solidFill>
                <a:srgbClr val="FF0000"/>
              </a:solidFill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5400" b="1" dirty="0">
                <a:solidFill>
                  <a:srgbClr val="FF0000"/>
                </a:solidFill>
              </a:rPr>
              <a:t>STARTED YEAR 10!</a:t>
            </a:r>
            <a:endParaRPr lang="en-GB" sz="5400" b="1">
              <a:solidFill>
                <a:srgbClr val="FF0000"/>
              </a:solidFill>
              <a:ea typeface="Calibri" panose="020F0502020204030204"/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37564"/>
      </p:ext>
    </p:extLst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ppt/theme/theme6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7.xml><?xml version="1.0" encoding="utf-8"?>
<a:theme xmlns:a="http://schemas.openxmlformats.org/drawingml/2006/main" name="1_Office Theme">
  <a:themeElements>
    <a:clrScheme name="PDP 2021">
      <a:dk1>
        <a:srgbClr val="0D8236"/>
      </a:dk1>
      <a:lt1>
        <a:srgbClr val="FFFFFF"/>
      </a:lt1>
      <a:dk2>
        <a:srgbClr val="434342"/>
      </a:dk2>
      <a:lt2>
        <a:srgbClr val="FFFFFF"/>
      </a:lt2>
      <a:accent1>
        <a:srgbClr val="95C11F"/>
      </a:accent1>
      <a:accent2>
        <a:srgbClr val="6A6B6A"/>
      </a:accent2>
      <a:accent3>
        <a:srgbClr val="A5A5A5"/>
      </a:accent3>
      <a:accent4>
        <a:srgbClr val="FFFFFF"/>
      </a:accent4>
      <a:accent5>
        <a:srgbClr val="FFFFFF"/>
      </a:accent5>
      <a:accent6>
        <a:srgbClr val="FFFFFF"/>
      </a:accent6>
      <a:hlink>
        <a:srgbClr val="5B9BD5"/>
      </a:hlink>
      <a:folHlink>
        <a:srgbClr val="0563C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E5A983F6A4E834B89CB1E8842E370B4" ma:contentTypeVersion="19" ma:contentTypeDescription="Create a new document." ma:contentTypeScope="" ma:versionID="46513ea5dac4db267e9835f871ea6382">
  <xsd:schema xmlns:xsd="http://www.w3.org/2001/XMLSchema" xmlns:xs="http://www.w3.org/2001/XMLSchema" xmlns:p="http://schemas.microsoft.com/office/2006/metadata/properties" xmlns:ns2="15ff932f-02d3-4aa3-94f6-200bd49692a1" xmlns:ns3="5986b7b3-129a-4b69-b1c7-48bbd58f38d1" targetNamespace="http://schemas.microsoft.com/office/2006/metadata/properties" ma:root="true" ma:fieldsID="24b83c25d64741a48c91c40b3ad3fee0" ns2:_="" ns3:_="">
    <xsd:import namespace="15ff932f-02d3-4aa3-94f6-200bd49692a1"/>
    <xsd:import namespace="5986b7b3-129a-4b69-b1c7-48bbd58f38d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ff932f-02d3-4aa3-94f6-200bd49692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46434c4-145a-47ed-8d61-0146e708ea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86b7b3-129a-4b69-b1c7-48bbd58f38d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28a2d3b-3cbd-4517-b83b-e9bc432481bd}" ma:internalName="TaxCatchAll" ma:showField="CatchAllData" ma:web="5986b7b3-129a-4b69-b1c7-48bbd58f38d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986b7b3-129a-4b69-b1c7-48bbd58f38d1">
      <UserInfo>
        <DisplayName>Chris GAME</DisplayName>
        <AccountId>21</AccountId>
        <AccountType/>
      </UserInfo>
      <UserInfo>
        <DisplayName>Alex FORD</DisplayName>
        <AccountId>16</AccountId>
        <AccountType/>
      </UserInfo>
      <UserInfo>
        <DisplayName>Cheryl STRATTON</DisplayName>
        <AccountId>73</AccountId>
        <AccountType/>
      </UserInfo>
      <UserInfo>
        <DisplayName>Bradley DESBOROUGH</DisplayName>
        <AccountId>61</AccountId>
        <AccountType/>
      </UserInfo>
      <UserInfo>
        <DisplayName>Emma HILDEBRANDT</DisplayName>
        <AccountId>395</AccountId>
        <AccountType/>
      </UserInfo>
      <UserInfo>
        <DisplayName>Elisa VAN DER ARK</DisplayName>
        <AccountId>480</AccountId>
        <AccountType/>
      </UserInfo>
    </SharedWithUsers>
    <TaxCatchAll xmlns="5986b7b3-129a-4b69-b1c7-48bbd58f38d1" xsi:nil="true"/>
    <lcf76f155ced4ddcb4097134ff3c332f xmlns="15ff932f-02d3-4aa3-94f6-200bd49692a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3CE2632-1D0E-42F6-B67D-F4FE05717E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028AC3-AA03-471D-8AAF-3E5EC402F8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ff932f-02d3-4aa3-94f6-200bd49692a1"/>
    <ds:schemaRef ds:uri="5986b7b3-129a-4b69-b1c7-48bbd58f38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5521F14-F2D8-40D4-BEB4-D8CBBCCF095A}">
  <ds:schemaRefs>
    <ds:schemaRef ds:uri="http://www.w3.org/XML/1998/namespace"/>
    <ds:schemaRef ds:uri="http://schemas.microsoft.com/office/infopath/2007/PartnerControls"/>
    <ds:schemaRef ds:uri="http://purl.org/dc/dcmitype/"/>
    <ds:schemaRef ds:uri="http://schemas.microsoft.com/office/2006/documentManagement/types"/>
    <ds:schemaRef ds:uri="5986b7b3-129a-4b69-b1c7-48bbd58f38d1"/>
    <ds:schemaRef ds:uri="http://schemas.openxmlformats.org/package/2006/metadata/core-properties"/>
    <ds:schemaRef ds:uri="http://purl.org/dc/elements/1.1/"/>
    <ds:schemaRef ds:uri="15ff932f-02d3-4aa3-94f6-200bd49692a1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44</TotalTime>
  <Words>1412</Words>
  <Application>Microsoft Office PowerPoint</Application>
  <PresentationFormat>On-screen Show (4:3)</PresentationFormat>
  <Paragraphs>259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Garamond</vt:lpstr>
      <vt:lpstr>Gill Sans MT</vt:lpstr>
      <vt:lpstr>Lato</vt:lpstr>
      <vt:lpstr>Times New Roman</vt:lpstr>
      <vt:lpstr>Verdana</vt:lpstr>
      <vt:lpstr>Wingdings</vt:lpstr>
      <vt:lpstr>Office Theme</vt:lpstr>
      <vt:lpstr>2_Office Theme</vt:lpstr>
      <vt:lpstr>Office Theme</vt:lpstr>
      <vt:lpstr>Office Theme</vt:lpstr>
      <vt:lpstr>SavonVTI</vt:lpstr>
      <vt:lpstr>Gallery</vt:lpstr>
      <vt:lpstr>1_Office Theme</vt:lpstr>
      <vt:lpstr>Year 9 Options Information Evening 2026</vt:lpstr>
      <vt:lpstr>PowerPoint Presentation</vt:lpstr>
      <vt:lpstr>PowerPoint Presentation</vt:lpstr>
      <vt:lpstr>PowerPoint Presentation</vt:lpstr>
      <vt:lpstr>PowerPoint Presentation</vt:lpstr>
      <vt:lpstr>The Core Curriculum</vt:lpstr>
      <vt:lpstr>PowerPoint Presentation</vt:lpstr>
      <vt:lpstr>Year 9 Option Choices</vt:lpstr>
      <vt:lpstr>What do students choose?</vt:lpstr>
      <vt:lpstr>Purple Pathway</vt:lpstr>
      <vt:lpstr>Guidance – Purple Pathway</vt:lpstr>
      <vt:lpstr>Orange Pathway</vt:lpstr>
      <vt:lpstr>Orange Pathway</vt:lpstr>
      <vt:lpstr>Pathways  - a summary</vt:lpstr>
      <vt:lpstr>Optional GCSEs at Jack Hunt School</vt:lpstr>
      <vt:lpstr>*Separate Science  </vt:lpstr>
      <vt:lpstr>*Languages</vt:lpstr>
      <vt:lpstr>Language Qualifications</vt:lpstr>
      <vt:lpstr>Technical or Vocational subjects at Jack Hunt Academy</vt:lpstr>
      <vt:lpstr>PowerPoint Presentation</vt:lpstr>
      <vt:lpstr>PowerPoint Presentation</vt:lpstr>
      <vt:lpstr>PowerPoint Presentation</vt:lpstr>
      <vt:lpstr>Confused?</vt:lpstr>
      <vt:lpstr>General Advice</vt:lpstr>
      <vt:lpstr>Summary</vt:lpstr>
      <vt:lpstr>Next?</vt:lpstr>
      <vt:lpstr>And then?</vt:lpstr>
      <vt:lpstr>PowerPoint Presentation</vt:lpstr>
      <vt:lpstr>Please remember…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sdgsfdsdfgsasgv</dc:title>
  <dc:creator>Administrator</dc:creator>
  <cp:lastModifiedBy>Chris GAME (Staff)</cp:lastModifiedBy>
  <cp:revision>1588</cp:revision>
  <cp:lastPrinted>2023-01-16T16:11:16Z</cp:lastPrinted>
  <dcterms:created xsi:type="dcterms:W3CDTF">2008-02-23T20:10:36Z</dcterms:created>
  <dcterms:modified xsi:type="dcterms:W3CDTF">2026-01-16T09:46:31Z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  <property fmtid="{D5CDD505-2E9C-101B-9397-08002B2CF9AE}" pid="3" name="MediaServiceImageTags">
    <vt:lpwstr/>
  </property>
</Properties>
</file>